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78" r:id="rId12"/>
  </p:sldIdLst>
  <p:sldSz cx="18288000" cy="10287000"/>
  <p:notesSz cx="6858000" cy="9144000"/>
  <p:embeddedFontLst>
    <p:embeddedFont>
      <p:font typeface="Chewy" panose="020B0604020202020204" charset="0"/>
      <p:regular r:id="rId13"/>
    </p:embeddedFont>
    <p:embeddedFont>
      <p:font typeface="Calibri" panose="020F0502020204030204" pitchFamily="34" charset="0"/>
      <p:regular r:id="rId14"/>
      <p:bold r:id="rId15"/>
      <p:italic r:id="rId16"/>
      <p:boldItalic r:id="rId17"/>
    </p:embeddedFont>
    <p:embeddedFont>
      <p:font typeface="Sniglet" panose="020B0604020202020204" charset="0"/>
      <p:regular r:id="rId18"/>
    </p:embeddedFont>
    <p:embeddedFont>
      <p:font typeface="Segoe UI Historic" panose="020B0502040204020203" pitchFamily="3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97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22" autoAdjust="0"/>
  </p:normalViewPr>
  <p:slideViewPr>
    <p:cSldViewPr>
      <p:cViewPr varScale="1">
        <p:scale>
          <a:sx n="46" d="100"/>
          <a:sy n="46" d="100"/>
        </p:scale>
        <p:origin x="76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18" Type="http://schemas.openxmlformats.org/officeDocument/2006/relationships/image" Target="../media/image9.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6.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24" Type="http://schemas.openxmlformats.org/officeDocument/2006/relationships/image" Target="../media/image12.gif"/><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5.png"/><Relationship Id="rId19" Type="http://schemas.openxmlformats.org/officeDocument/2006/relationships/image" Target="../media/image18.svg"/><Relationship Id="rId4" Type="http://schemas.openxmlformats.org/officeDocument/2006/relationships/image" Target="../media/image2.png"/><Relationship Id="rId9" Type="http://schemas.openxmlformats.org/officeDocument/2006/relationships/image" Target="../media/image8.svg"/><Relationship Id="rId14" Type="http://schemas.openxmlformats.org/officeDocument/2006/relationships/image" Target="../media/image7.png"/><Relationship Id="rId22"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2.gif"/><Relationship Id="rId7" Type="http://schemas.openxmlformats.org/officeDocument/2006/relationships/image" Target="../media/image75.svg"/><Relationship Id="rId2" Type="http://schemas.openxmlformats.org/officeDocument/2006/relationships/image" Target="../media/image29.png"/><Relationship Id="rId1" Type="http://schemas.openxmlformats.org/officeDocument/2006/relationships/slideLayout" Target="../slideLayouts/slideLayout7.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3" Type="http://schemas.openxmlformats.org/officeDocument/2006/relationships/image" Target="../media/image18.svg"/><Relationship Id="rId3" Type="http://schemas.openxmlformats.org/officeDocument/2006/relationships/image" Target="../media/image2.svg"/><Relationship Id="rId7" Type="http://schemas.openxmlformats.org/officeDocument/2006/relationships/image" Target="../media/image16.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2.gif"/><Relationship Id="rId5" Type="http://schemas.openxmlformats.org/officeDocument/2006/relationships/image" Target="../media/image3.png"/><Relationship Id="rId15" Type="http://schemas.openxmlformats.org/officeDocument/2006/relationships/image" Target="../media/image18.png"/><Relationship Id="rId10" Type="http://schemas.openxmlformats.org/officeDocument/2006/relationships/image" Target="../media/image32.svg"/><Relationship Id="rId4" Type="http://schemas.openxmlformats.org/officeDocument/2006/relationships/image" Target="../media/image15.gif"/><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hyperlink" Target="https://www.geeksforgeeks.org/python-numpy/" TargetMode="External"/><Relationship Id="rId3" Type="http://schemas.openxmlformats.org/officeDocument/2006/relationships/image" Target="../media/image2.svg"/><Relationship Id="rId7" Type="http://schemas.openxmlformats.org/officeDocument/2006/relationships/hyperlink" Target="https://techvidvan.com/tutorials/wp-content/uploads/sites/2/2021/07/ann.jpg"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gif"/><Relationship Id="rId5" Type="http://schemas.openxmlformats.org/officeDocument/2006/relationships/image" Target="../media/image6.svg"/><Relationship Id="rId4" Type="http://schemas.openxmlformats.org/officeDocument/2006/relationships/image" Target="../media/image3.png"/><Relationship Id="rId9" Type="http://schemas.openxmlformats.org/officeDocument/2006/relationships/hyperlink" Target="https://www.geeksforgeeks.org/python-programming-language/" TargetMode="External"/></Relationships>
</file>

<file path=ppt/slides/_rels/slide5.xml.rels><?xml version="1.0" encoding="UTF-8" standalone="yes"?>
<Relationships xmlns="http://schemas.openxmlformats.org/package/2006/relationships"><Relationship Id="rId7" Type="http://schemas.openxmlformats.org/officeDocument/2006/relationships/image" Target="../media/image38.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5.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png"/><Relationship Id="rId10" Type="http://schemas.openxmlformats.org/officeDocument/2006/relationships/image" Target="../media/image22.png"/><Relationship Id="rId4" Type="http://schemas.openxmlformats.org/officeDocument/2006/relationships/image" Target="../media/image20.gif"/><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CE1E6"/>
        </a:solidFill>
        <a:effectLst/>
      </p:bgPr>
    </p:bg>
    <p:spTree>
      <p:nvGrpSpPr>
        <p:cNvPr id="1" name=""/>
        <p:cNvGrpSpPr/>
        <p:nvPr/>
      </p:nvGrpSpPr>
      <p:grpSpPr>
        <a:xfrm>
          <a:off x="0" y="0"/>
          <a:ext cx="0" cy="0"/>
          <a:chOff x="0" y="0"/>
          <a:chExt cx="0" cy="0"/>
        </a:xfrm>
      </p:grpSpPr>
      <p:sp>
        <p:nvSpPr>
          <p:cNvPr id="2" name="Freeform 2"/>
          <p:cNvSpPr/>
          <p:nvPr/>
        </p:nvSpPr>
        <p:spPr>
          <a:xfrm>
            <a:off x="-129039" y="-4129539"/>
            <a:ext cx="18546077" cy="18546077"/>
          </a:xfrm>
          <a:custGeom>
            <a:avLst/>
            <a:gdLst/>
            <a:ahLst/>
            <a:cxnLst/>
            <a:rect l="l" t="t" r="r" b="b"/>
            <a:pathLst>
              <a:path w="18546077" h="18546077">
                <a:moveTo>
                  <a:pt x="0" y="0"/>
                </a:moveTo>
                <a:lnTo>
                  <a:pt x="18546078" y="0"/>
                </a:lnTo>
                <a:lnTo>
                  <a:pt x="18546078" y="18546078"/>
                </a:lnTo>
                <a:lnTo>
                  <a:pt x="0" y="1854607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1951162" y="504119"/>
            <a:ext cx="14385676" cy="9278761"/>
          </a:xfrm>
          <a:custGeom>
            <a:avLst/>
            <a:gdLst/>
            <a:ahLst/>
            <a:cxnLst/>
            <a:rect l="l" t="t" r="r" b="b"/>
            <a:pathLst>
              <a:path w="14385676" h="9278761">
                <a:moveTo>
                  <a:pt x="0" y="0"/>
                </a:moveTo>
                <a:lnTo>
                  <a:pt x="14385676" y="0"/>
                </a:lnTo>
                <a:lnTo>
                  <a:pt x="14385676" y="9278762"/>
                </a:lnTo>
                <a:lnTo>
                  <a:pt x="0" y="927876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4456105" y="455605"/>
            <a:ext cx="9375791" cy="9375791"/>
          </a:xfrm>
          <a:custGeom>
            <a:avLst/>
            <a:gdLst/>
            <a:ahLst/>
            <a:cxnLst/>
            <a:rect l="l" t="t" r="r" b="b"/>
            <a:pathLst>
              <a:path w="9375791" h="9375791">
                <a:moveTo>
                  <a:pt x="0" y="0"/>
                </a:moveTo>
                <a:lnTo>
                  <a:pt x="9375790" y="0"/>
                </a:lnTo>
                <a:lnTo>
                  <a:pt x="9375790" y="9375790"/>
                </a:lnTo>
                <a:lnTo>
                  <a:pt x="0" y="937579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2562977" y="7208674"/>
            <a:ext cx="1893128" cy="2622721"/>
          </a:xfrm>
          <a:custGeom>
            <a:avLst/>
            <a:gdLst/>
            <a:ahLst/>
            <a:cxnLst/>
            <a:rect l="l" t="t" r="r" b="b"/>
            <a:pathLst>
              <a:path w="1893128" h="2622721">
                <a:moveTo>
                  <a:pt x="0" y="0"/>
                </a:moveTo>
                <a:lnTo>
                  <a:pt x="1893128" y="0"/>
                </a:lnTo>
                <a:lnTo>
                  <a:pt x="1893128" y="2622721"/>
                </a:lnTo>
                <a:lnTo>
                  <a:pt x="0" y="2622721"/>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sp>
        <p:nvSpPr>
          <p:cNvPr id="6" name="Freeform 6"/>
          <p:cNvSpPr/>
          <p:nvPr/>
        </p:nvSpPr>
        <p:spPr>
          <a:xfrm rot="190486">
            <a:off x="12710622" y="6053172"/>
            <a:ext cx="3061698" cy="3061698"/>
          </a:xfrm>
          <a:custGeom>
            <a:avLst/>
            <a:gdLst/>
            <a:ahLst/>
            <a:cxnLst/>
            <a:rect l="l" t="t" r="r" b="b"/>
            <a:pathLst>
              <a:path w="3061698" h="3061698">
                <a:moveTo>
                  <a:pt x="0" y="0"/>
                </a:moveTo>
                <a:lnTo>
                  <a:pt x="3061697" y="0"/>
                </a:lnTo>
                <a:lnTo>
                  <a:pt x="3061697" y="3061698"/>
                </a:lnTo>
                <a:lnTo>
                  <a:pt x="0" y="3061698"/>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sp>
      <p:sp>
        <p:nvSpPr>
          <p:cNvPr id="7" name="Freeform 7"/>
          <p:cNvSpPr/>
          <p:nvPr/>
        </p:nvSpPr>
        <p:spPr>
          <a:xfrm rot="-599168">
            <a:off x="8296616" y="458091"/>
            <a:ext cx="1694767" cy="1694767"/>
          </a:xfrm>
          <a:custGeom>
            <a:avLst/>
            <a:gdLst/>
            <a:ahLst/>
            <a:cxnLst/>
            <a:rect l="l" t="t" r="r" b="b"/>
            <a:pathLst>
              <a:path w="1694767" h="1694767">
                <a:moveTo>
                  <a:pt x="0" y="0"/>
                </a:moveTo>
                <a:lnTo>
                  <a:pt x="1694768" y="0"/>
                </a:lnTo>
                <a:lnTo>
                  <a:pt x="1694768" y="1694767"/>
                </a:lnTo>
                <a:lnTo>
                  <a:pt x="0" y="1694767"/>
                </a:lnTo>
                <a:lnTo>
                  <a:pt x="0" y="0"/>
                </a:lnTo>
                <a:close/>
              </a:path>
            </a:pathLst>
          </a:custGeom>
          <a:blipFill>
            <a:blip r:embed="rId12">
              <a:extLst>
                <a:ext uri="{96DAC541-7B7A-43D3-8B79-37D633B846F1}">
                  <asvg:svgBlip xmlns="" xmlns:asvg="http://schemas.microsoft.com/office/drawing/2016/SVG/main" r:embed="rId13"/>
                </a:ext>
              </a:extLst>
            </a:blip>
            <a:stretch>
              <a:fillRect/>
            </a:stretch>
          </a:blipFill>
        </p:spPr>
      </p:sp>
      <p:sp>
        <p:nvSpPr>
          <p:cNvPr id="8" name="Freeform 8"/>
          <p:cNvSpPr/>
          <p:nvPr/>
        </p:nvSpPr>
        <p:spPr>
          <a:xfrm rot="-779568">
            <a:off x="1432782" y="1733049"/>
            <a:ext cx="2534400" cy="1119744"/>
          </a:xfrm>
          <a:custGeom>
            <a:avLst/>
            <a:gdLst/>
            <a:ahLst/>
            <a:cxnLst/>
            <a:rect l="l" t="t" r="r" b="b"/>
            <a:pathLst>
              <a:path w="2534400" h="1119744">
                <a:moveTo>
                  <a:pt x="0" y="0"/>
                </a:moveTo>
                <a:lnTo>
                  <a:pt x="2534400" y="0"/>
                </a:lnTo>
                <a:lnTo>
                  <a:pt x="2534400" y="1119744"/>
                </a:lnTo>
                <a:lnTo>
                  <a:pt x="0" y="1119744"/>
                </a:lnTo>
                <a:lnTo>
                  <a:pt x="0" y="0"/>
                </a:lnTo>
                <a:close/>
              </a:path>
            </a:pathLst>
          </a:custGeom>
          <a:blipFill>
            <a:blip r:embed="rId14">
              <a:extLst>
                <a:ext uri="{96DAC541-7B7A-43D3-8B79-37D633B846F1}">
                  <asvg:svgBlip xmlns="" xmlns:asvg="http://schemas.microsoft.com/office/drawing/2016/SVG/main" r:embed="rId15"/>
                </a:ext>
              </a:extLst>
            </a:blip>
            <a:stretch>
              <a:fillRect/>
            </a:stretch>
          </a:blipFill>
        </p:spPr>
      </p:sp>
      <p:sp>
        <p:nvSpPr>
          <p:cNvPr id="9" name="Freeform 9"/>
          <p:cNvSpPr/>
          <p:nvPr/>
        </p:nvSpPr>
        <p:spPr>
          <a:xfrm>
            <a:off x="6137495" y="7286962"/>
            <a:ext cx="6013010" cy="3314672"/>
          </a:xfrm>
          <a:custGeom>
            <a:avLst/>
            <a:gdLst/>
            <a:ahLst/>
            <a:cxnLst/>
            <a:rect l="l" t="t" r="r" b="b"/>
            <a:pathLst>
              <a:path w="6013010" h="3314672">
                <a:moveTo>
                  <a:pt x="0" y="0"/>
                </a:moveTo>
                <a:lnTo>
                  <a:pt x="6013010" y="0"/>
                </a:lnTo>
                <a:lnTo>
                  <a:pt x="6013010" y="3314672"/>
                </a:lnTo>
                <a:lnTo>
                  <a:pt x="0" y="3314672"/>
                </a:lnTo>
                <a:lnTo>
                  <a:pt x="0" y="0"/>
                </a:lnTo>
                <a:close/>
              </a:path>
            </a:pathLst>
          </a:custGeom>
          <a:blipFill>
            <a:blip r:embed="rId16">
              <a:extLst>
                <a:ext uri="{96DAC541-7B7A-43D3-8B79-37D633B846F1}">
                  <asvg:svgBlip xmlns="" xmlns:asvg="http://schemas.microsoft.com/office/drawing/2016/SVG/main" r:embed="rId17"/>
                </a:ext>
              </a:extLst>
            </a:blip>
            <a:stretch>
              <a:fillRect/>
            </a:stretch>
          </a:blipFill>
        </p:spPr>
      </p:sp>
      <p:sp>
        <p:nvSpPr>
          <p:cNvPr id="10" name="Freeform 10"/>
          <p:cNvSpPr/>
          <p:nvPr/>
        </p:nvSpPr>
        <p:spPr>
          <a:xfrm rot="382650">
            <a:off x="717126" y="4203806"/>
            <a:ext cx="3205579" cy="2412198"/>
          </a:xfrm>
          <a:custGeom>
            <a:avLst/>
            <a:gdLst/>
            <a:ahLst/>
            <a:cxnLst/>
            <a:rect l="l" t="t" r="r" b="b"/>
            <a:pathLst>
              <a:path w="3205579" h="2412198">
                <a:moveTo>
                  <a:pt x="0" y="0"/>
                </a:moveTo>
                <a:lnTo>
                  <a:pt x="3205579" y="0"/>
                </a:lnTo>
                <a:lnTo>
                  <a:pt x="3205579" y="2412198"/>
                </a:lnTo>
                <a:lnTo>
                  <a:pt x="0" y="2412198"/>
                </a:lnTo>
                <a:lnTo>
                  <a:pt x="0" y="0"/>
                </a:lnTo>
                <a:close/>
              </a:path>
            </a:pathLst>
          </a:custGeom>
          <a:blipFill>
            <a:blip r:embed="rId18">
              <a:extLst>
                <a:ext uri="{96DAC541-7B7A-43D3-8B79-37D633B846F1}">
                  <asvg:svgBlip xmlns="" xmlns:asvg="http://schemas.microsoft.com/office/drawing/2016/SVG/main" r:embed="rId19"/>
                </a:ext>
              </a:extLst>
            </a:blip>
            <a:stretch>
              <a:fillRect/>
            </a:stretch>
          </a:blipFill>
        </p:spPr>
      </p:sp>
      <p:sp>
        <p:nvSpPr>
          <p:cNvPr id="11" name="Freeform 11"/>
          <p:cNvSpPr/>
          <p:nvPr/>
        </p:nvSpPr>
        <p:spPr>
          <a:xfrm rot="-211393">
            <a:off x="14259915" y="2297744"/>
            <a:ext cx="3511446" cy="3967736"/>
          </a:xfrm>
          <a:custGeom>
            <a:avLst/>
            <a:gdLst/>
            <a:ahLst/>
            <a:cxnLst/>
            <a:rect l="l" t="t" r="r" b="b"/>
            <a:pathLst>
              <a:path w="3511446" h="3967736">
                <a:moveTo>
                  <a:pt x="0" y="0"/>
                </a:moveTo>
                <a:lnTo>
                  <a:pt x="3511447" y="0"/>
                </a:lnTo>
                <a:lnTo>
                  <a:pt x="3511447" y="3967736"/>
                </a:lnTo>
                <a:lnTo>
                  <a:pt x="0" y="3967736"/>
                </a:lnTo>
                <a:lnTo>
                  <a:pt x="0" y="0"/>
                </a:lnTo>
                <a:close/>
              </a:path>
            </a:pathLst>
          </a:custGeom>
          <a:blipFill>
            <a:blip r:embed="rId20">
              <a:extLst>
                <a:ext uri="{96DAC541-7B7A-43D3-8B79-37D633B846F1}">
                  <asvg:svgBlip xmlns="" xmlns:asvg="http://schemas.microsoft.com/office/drawing/2016/SVG/main" r:embed="rId21"/>
                </a:ext>
              </a:extLst>
            </a:blip>
            <a:stretch>
              <a:fillRect/>
            </a:stretch>
          </a:blipFill>
        </p:spPr>
      </p:sp>
      <p:sp>
        <p:nvSpPr>
          <p:cNvPr id="12" name="Freeform 12"/>
          <p:cNvSpPr/>
          <p:nvPr/>
        </p:nvSpPr>
        <p:spPr>
          <a:xfrm rot="-813889">
            <a:off x="12232555" y="1249543"/>
            <a:ext cx="2107358" cy="1885128"/>
          </a:xfrm>
          <a:custGeom>
            <a:avLst/>
            <a:gdLst/>
            <a:ahLst/>
            <a:cxnLst/>
            <a:rect l="l" t="t" r="r" b="b"/>
            <a:pathLst>
              <a:path w="2107358" h="1885128">
                <a:moveTo>
                  <a:pt x="0" y="0"/>
                </a:moveTo>
                <a:lnTo>
                  <a:pt x="2107358" y="0"/>
                </a:lnTo>
                <a:lnTo>
                  <a:pt x="2107358" y="1885128"/>
                </a:lnTo>
                <a:lnTo>
                  <a:pt x="0" y="1885128"/>
                </a:lnTo>
                <a:lnTo>
                  <a:pt x="0" y="0"/>
                </a:lnTo>
                <a:close/>
              </a:path>
            </a:pathLst>
          </a:custGeom>
          <a:blipFill>
            <a:blip r:embed="rId22">
              <a:extLst>
                <a:ext uri="{96DAC541-7B7A-43D3-8B79-37D633B846F1}">
                  <asvg:svgBlip xmlns="" xmlns:asvg="http://schemas.microsoft.com/office/drawing/2016/SVG/main" r:embed="rId23"/>
                </a:ext>
              </a:extLst>
            </a:blip>
            <a:stretch>
              <a:fillRect/>
            </a:stretch>
          </a:blipFill>
        </p:spPr>
      </p:sp>
      <p:pic>
        <p:nvPicPr>
          <p:cNvPr id="13" name="Picture 13"/>
          <p:cNvPicPr>
            <a:picLocks noChangeAspect="1"/>
          </p:cNvPicPr>
          <p:nvPr/>
        </p:nvPicPr>
        <p:blipFill>
          <a:blip r:embed="rId24"/>
          <a:srcRect/>
          <a:stretch>
            <a:fillRect/>
          </a:stretch>
        </p:blipFill>
        <p:spPr>
          <a:xfrm>
            <a:off x="9852572" y="5510419"/>
            <a:ext cx="2807570" cy="3085242"/>
          </a:xfrm>
          <a:prstGeom prst="rect">
            <a:avLst/>
          </a:prstGeom>
        </p:spPr>
      </p:pic>
      <p:sp>
        <p:nvSpPr>
          <p:cNvPr id="14" name="TextBox 14"/>
          <p:cNvSpPr txBox="1"/>
          <p:nvPr/>
        </p:nvSpPr>
        <p:spPr>
          <a:xfrm>
            <a:off x="6343413" y="3079565"/>
            <a:ext cx="5601174" cy="2139432"/>
          </a:xfrm>
          <a:prstGeom prst="rect">
            <a:avLst/>
          </a:prstGeom>
        </p:spPr>
        <p:txBody>
          <a:bodyPr lIns="0" tIns="0" rIns="0" bIns="0" rtlCol="0" anchor="t">
            <a:spAutoFit/>
          </a:bodyPr>
          <a:lstStyle/>
          <a:p>
            <a:pPr algn="ctr">
              <a:lnSpc>
                <a:spcPts val="8399"/>
              </a:lnSpc>
            </a:pPr>
            <a:r>
              <a:rPr lang="en-US" sz="6999" dirty="0" smtClean="0">
                <a:solidFill>
                  <a:srgbClr val="000000"/>
                </a:solidFill>
                <a:latin typeface="Chewy"/>
              </a:rPr>
              <a:t>Motion Detection </a:t>
            </a:r>
            <a:endParaRPr lang="en-US" sz="6999" dirty="0">
              <a:solidFill>
                <a:srgbClr val="000000"/>
              </a:solidFill>
              <a:latin typeface="Chewy"/>
            </a:endParaRPr>
          </a:p>
        </p:txBody>
      </p:sp>
      <p:sp>
        <p:nvSpPr>
          <p:cNvPr id="15" name="TextBox 15"/>
          <p:cNvSpPr txBox="1"/>
          <p:nvPr/>
        </p:nvSpPr>
        <p:spPr>
          <a:xfrm>
            <a:off x="6306596" y="5561026"/>
            <a:ext cx="5674808" cy="1231106"/>
          </a:xfrm>
          <a:prstGeom prst="rect">
            <a:avLst/>
          </a:prstGeom>
        </p:spPr>
        <p:txBody>
          <a:bodyPr lIns="0" tIns="0" rIns="0" bIns="0" rtlCol="0" anchor="t">
            <a:spAutoFit/>
          </a:bodyPr>
          <a:lstStyle/>
          <a:p>
            <a:pPr algn="ctr">
              <a:lnSpc>
                <a:spcPts val="3249"/>
              </a:lnSpc>
            </a:pPr>
            <a:r>
              <a:rPr lang="en-US" sz="2499" dirty="0" smtClean="0">
                <a:solidFill>
                  <a:srgbClr val="191919"/>
                </a:solidFill>
                <a:latin typeface="Sniglet"/>
              </a:rPr>
              <a:t>Hand Detection + Sign Language detection +AI virtual Board +AI Music Media Controller</a:t>
            </a:r>
            <a:endParaRPr lang="en-US" sz="2499" dirty="0">
              <a:solidFill>
                <a:srgbClr val="191919"/>
              </a:solidFill>
              <a:latin typeface="Snigle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CFF"/>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1219200" y="952500"/>
            <a:ext cx="14782800" cy="918805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CE1E6"/>
        </a:solidFill>
        <a:effectLst/>
      </p:bgPr>
    </p:bg>
    <p:spTree>
      <p:nvGrpSpPr>
        <p:cNvPr id="1" name=""/>
        <p:cNvGrpSpPr/>
        <p:nvPr/>
      </p:nvGrpSpPr>
      <p:grpSpPr>
        <a:xfrm>
          <a:off x="0" y="0"/>
          <a:ext cx="0" cy="0"/>
          <a:chOff x="0" y="0"/>
          <a:chExt cx="0" cy="0"/>
        </a:xfrm>
      </p:grpSpPr>
      <p:sp>
        <p:nvSpPr>
          <p:cNvPr id="5" name="TextBox 5"/>
          <p:cNvSpPr txBox="1"/>
          <p:nvPr/>
        </p:nvSpPr>
        <p:spPr>
          <a:xfrm>
            <a:off x="5989296" y="5789663"/>
            <a:ext cx="6309408" cy="2454275"/>
          </a:xfrm>
          <a:prstGeom prst="rect">
            <a:avLst/>
          </a:prstGeom>
        </p:spPr>
        <p:txBody>
          <a:bodyPr lIns="0" tIns="0" rIns="0" bIns="0" rtlCol="0" anchor="t">
            <a:spAutoFit/>
          </a:bodyPr>
          <a:lstStyle/>
          <a:p>
            <a:pPr algn="ctr">
              <a:lnSpc>
                <a:spcPts val="2800"/>
              </a:lnSpc>
            </a:pPr>
            <a:r>
              <a:rPr lang="en-US" sz="2000">
                <a:solidFill>
                  <a:srgbClr val="191919"/>
                </a:solidFill>
                <a:latin typeface="Sniglet"/>
              </a:rPr>
              <a:t>This presentation template is free for everyone to use thanks to the following:</a:t>
            </a:r>
          </a:p>
          <a:p>
            <a:pPr algn="ctr">
              <a:lnSpc>
                <a:spcPts val="2800"/>
              </a:lnSpc>
            </a:pPr>
            <a:endParaRPr lang="en-US" sz="2000">
              <a:solidFill>
                <a:srgbClr val="191919"/>
              </a:solidFill>
              <a:latin typeface="Sniglet"/>
            </a:endParaRPr>
          </a:p>
          <a:p>
            <a:pPr algn="ctr">
              <a:lnSpc>
                <a:spcPts val="2800"/>
              </a:lnSpc>
            </a:pPr>
            <a:r>
              <a:rPr lang="en-US" sz="2000">
                <a:solidFill>
                  <a:srgbClr val="191919"/>
                </a:solidFill>
                <a:latin typeface="Sniglet"/>
              </a:rPr>
              <a:t>SlidesCarnival for the presentation template</a:t>
            </a:r>
          </a:p>
          <a:p>
            <a:pPr algn="ctr">
              <a:lnSpc>
                <a:spcPts val="2800"/>
              </a:lnSpc>
            </a:pPr>
            <a:r>
              <a:rPr lang="en-US" sz="2000">
                <a:solidFill>
                  <a:srgbClr val="191919"/>
                </a:solidFill>
                <a:latin typeface="Sniglet"/>
              </a:rPr>
              <a:t>Pexels and Pixabay for the photos</a:t>
            </a:r>
          </a:p>
          <a:p>
            <a:pPr algn="ctr">
              <a:lnSpc>
                <a:spcPts val="2800"/>
              </a:lnSpc>
            </a:pPr>
            <a:endParaRPr lang="en-US" sz="2000">
              <a:solidFill>
                <a:srgbClr val="191919"/>
              </a:solidFill>
              <a:latin typeface="Sniglet"/>
            </a:endParaRPr>
          </a:p>
          <a:p>
            <a:pPr algn="ctr">
              <a:lnSpc>
                <a:spcPts val="2800"/>
              </a:lnSpc>
              <a:spcBef>
                <a:spcPct val="0"/>
              </a:spcBef>
            </a:pPr>
            <a:r>
              <a:rPr lang="en-US" sz="2000">
                <a:solidFill>
                  <a:srgbClr val="191919"/>
                </a:solidFill>
                <a:latin typeface="Sniglet"/>
              </a:rPr>
              <a:t>Happy designing! </a:t>
            </a:r>
          </a:p>
        </p:txBody>
      </p:sp>
      <p:sp>
        <p:nvSpPr>
          <p:cNvPr id="6" name="Freeform 6"/>
          <p:cNvSpPr/>
          <p:nvPr/>
        </p:nvSpPr>
        <p:spPr>
          <a:xfrm>
            <a:off x="7017806" y="4321543"/>
            <a:ext cx="4252388" cy="1063097"/>
          </a:xfrm>
          <a:custGeom>
            <a:avLst/>
            <a:gdLst/>
            <a:ahLst/>
            <a:cxnLst/>
            <a:rect l="l" t="t" r="r" b="b"/>
            <a:pathLst>
              <a:path w="4252388" h="1063097">
                <a:moveTo>
                  <a:pt x="0" y="0"/>
                </a:moveTo>
                <a:lnTo>
                  <a:pt x="4252388" y="0"/>
                </a:lnTo>
                <a:lnTo>
                  <a:pt x="4252388" y="1063097"/>
                </a:lnTo>
                <a:lnTo>
                  <a:pt x="0" y="1063097"/>
                </a:lnTo>
                <a:lnTo>
                  <a:pt x="0" y="0"/>
                </a:lnTo>
                <a:close/>
              </a:path>
            </a:pathLst>
          </a:custGeom>
          <a:blipFill>
            <a:blip r:embed="rId2">
              <a:extLst>
                <a:ext uri="{96DAC541-7B7A-43D3-8B79-37D633B846F1}">
                  <asvg:svgBlip xmlns="" xmlns:asvg="http://schemas.microsoft.com/office/drawing/2016/SVG/main" r:embed="rId7"/>
                </a:ext>
              </a:extLst>
            </a:blip>
            <a:stretch>
              <a:fillRect/>
            </a:stretch>
          </a:blipFill>
        </p:spPr>
      </p:sp>
      <p:pic>
        <p:nvPicPr>
          <p:cNvPr id="7" name="Picture 7"/>
          <p:cNvPicPr>
            <a:picLocks noChangeAspect="1"/>
          </p:cNvPicPr>
          <p:nvPr/>
        </p:nvPicPr>
        <p:blipFill>
          <a:blip r:embed="rId8"/>
          <a:srcRect/>
          <a:stretch>
            <a:fillRect/>
          </a:stretch>
        </p:blipFill>
        <p:spPr>
          <a:xfrm>
            <a:off x="13892799" y="6020502"/>
            <a:ext cx="2946396" cy="3237798"/>
          </a:xfrm>
          <a:prstGeom prst="rect">
            <a:avLst/>
          </a:prstGeom>
        </p:spPr>
      </p:pic>
      <p:pic>
        <p:nvPicPr>
          <p:cNvPr id="10" name="Picture 9"/>
          <p:cNvPicPr>
            <a:picLocks noChangeAspect="1"/>
          </p:cNvPicPr>
          <p:nvPr/>
        </p:nvPicPr>
        <p:blipFill rotWithShape="1">
          <a:blip r:embed="rId9"/>
          <a:srcRect t="5208" r="6662"/>
          <a:stretch/>
        </p:blipFill>
        <p:spPr>
          <a:xfrm>
            <a:off x="914400" y="395391"/>
            <a:ext cx="15614196" cy="89154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CFF"/>
        </a:solidFill>
        <a:effectLst/>
      </p:bgPr>
    </p:bg>
    <p:spTree>
      <p:nvGrpSpPr>
        <p:cNvPr id="1" name=""/>
        <p:cNvGrpSpPr/>
        <p:nvPr/>
      </p:nvGrpSpPr>
      <p:grpSpPr>
        <a:xfrm>
          <a:off x="0" y="0"/>
          <a:ext cx="0" cy="0"/>
          <a:chOff x="0" y="0"/>
          <a:chExt cx="0" cy="0"/>
        </a:xfrm>
      </p:grpSpPr>
      <p:sp>
        <p:nvSpPr>
          <p:cNvPr id="2" name="Freeform 2"/>
          <p:cNvSpPr/>
          <p:nvPr/>
        </p:nvSpPr>
        <p:spPr>
          <a:xfrm>
            <a:off x="-119864" y="-4387985"/>
            <a:ext cx="18546077" cy="18546077"/>
          </a:xfrm>
          <a:custGeom>
            <a:avLst/>
            <a:gdLst/>
            <a:ahLst/>
            <a:cxnLst/>
            <a:rect l="l" t="t" r="r" b="b"/>
            <a:pathLst>
              <a:path w="18546077" h="18546077">
                <a:moveTo>
                  <a:pt x="0" y="0"/>
                </a:moveTo>
                <a:lnTo>
                  <a:pt x="18546077" y="0"/>
                </a:lnTo>
                <a:lnTo>
                  <a:pt x="18546077" y="18546077"/>
                </a:lnTo>
                <a:lnTo>
                  <a:pt x="0" y="185460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759449" y="723900"/>
            <a:ext cx="16230600" cy="10468737"/>
          </a:xfrm>
          <a:custGeom>
            <a:avLst/>
            <a:gdLst/>
            <a:ahLst/>
            <a:cxnLst/>
            <a:rect l="l" t="t" r="r" b="b"/>
            <a:pathLst>
              <a:path w="16230600" h="10468737">
                <a:moveTo>
                  <a:pt x="0" y="0"/>
                </a:moveTo>
                <a:lnTo>
                  <a:pt x="16230600" y="0"/>
                </a:lnTo>
                <a:lnTo>
                  <a:pt x="16230600" y="10468737"/>
                </a:lnTo>
                <a:lnTo>
                  <a:pt x="0" y="10468737"/>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4" name="Freeform 4"/>
          <p:cNvSpPr/>
          <p:nvPr/>
        </p:nvSpPr>
        <p:spPr>
          <a:xfrm flipH="1">
            <a:off x="14199285" y="7153683"/>
            <a:ext cx="4088715" cy="2831435"/>
          </a:xfrm>
          <a:custGeom>
            <a:avLst/>
            <a:gdLst/>
            <a:ahLst/>
            <a:cxnLst/>
            <a:rect l="l" t="t" r="r" b="b"/>
            <a:pathLst>
              <a:path w="4088715" h="2831435">
                <a:moveTo>
                  <a:pt x="4088715" y="0"/>
                </a:moveTo>
                <a:lnTo>
                  <a:pt x="0" y="0"/>
                </a:lnTo>
                <a:lnTo>
                  <a:pt x="0" y="2831435"/>
                </a:lnTo>
                <a:lnTo>
                  <a:pt x="4088715" y="2831435"/>
                </a:lnTo>
                <a:lnTo>
                  <a:pt x="4088715"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5" name="TextBox 5"/>
          <p:cNvSpPr txBox="1"/>
          <p:nvPr/>
        </p:nvSpPr>
        <p:spPr>
          <a:xfrm>
            <a:off x="1931635" y="2989029"/>
            <a:ext cx="13886229" cy="675313"/>
          </a:xfrm>
          <a:prstGeom prst="rect">
            <a:avLst/>
          </a:prstGeom>
        </p:spPr>
        <p:txBody>
          <a:bodyPr lIns="0" tIns="0" rIns="0" bIns="0" rtlCol="0" anchor="t">
            <a:spAutoFit/>
          </a:bodyPr>
          <a:lstStyle/>
          <a:p>
            <a:pPr>
              <a:lnSpc>
                <a:spcPts val="5160"/>
              </a:lnSpc>
            </a:pPr>
            <a:r>
              <a:rPr lang="en-US" sz="6000" dirty="0" smtClean="0">
                <a:solidFill>
                  <a:srgbClr val="000000"/>
                </a:solidFill>
                <a:latin typeface="Arial" panose="020B0604020202020204" pitchFamily="34" charset="0"/>
                <a:cs typeface="Arial" panose="020B0604020202020204" pitchFamily="34" charset="0"/>
              </a:rPr>
              <a:t>Motion detection</a:t>
            </a:r>
            <a:endParaRPr lang="en-US" sz="6000" dirty="0">
              <a:solidFill>
                <a:srgbClr val="000000"/>
              </a:solidFill>
              <a:latin typeface="Arial" panose="020B0604020202020204" pitchFamily="34" charset="0"/>
              <a:cs typeface="Arial" panose="020B0604020202020204" pitchFamily="34" charset="0"/>
            </a:endParaRPr>
          </a:p>
        </p:txBody>
      </p:sp>
      <p:sp>
        <p:nvSpPr>
          <p:cNvPr id="7" name="TextBox 7"/>
          <p:cNvSpPr txBox="1"/>
          <p:nvPr/>
        </p:nvSpPr>
        <p:spPr>
          <a:xfrm>
            <a:off x="1902280" y="5181684"/>
            <a:ext cx="5985757" cy="4739759"/>
          </a:xfrm>
          <a:prstGeom prst="rect">
            <a:avLst/>
          </a:prstGeom>
        </p:spPr>
        <p:txBody>
          <a:bodyPr wrap="square" lIns="0" tIns="0" rIns="0" bIns="0" rtlCol="0" anchor="t">
            <a:spAutoFit/>
          </a:bodyPr>
          <a:lstStyle/>
          <a:p>
            <a:r>
              <a:rPr lang="en-US" sz="2800" dirty="0">
                <a:latin typeface="Arial" panose="020B0604020202020204" pitchFamily="34" charset="0"/>
                <a:ea typeface="Segoe UI Historic" panose="020B0502040204020203" pitchFamily="34" charset="0"/>
                <a:cs typeface="Arial" panose="020B0604020202020204" pitchFamily="34" charset="0"/>
              </a:rPr>
              <a:t>Motion detection is a technology or technique used to identify and track the movement of objects or changes in an environment. It is commonly employed in various applications, including security systems, computer vision, robotics, and more. The primary goal of motion detection is to detect and analyze the motion of objects or regions within a captured video stream or a series of images.</a:t>
            </a:r>
            <a:endParaRPr lang="en-US" sz="2800" dirty="0">
              <a:solidFill>
                <a:srgbClr val="000000"/>
              </a:solidFill>
              <a:latin typeface="Arial" panose="020B0604020202020204" pitchFamily="34" charset="0"/>
              <a:ea typeface="Segoe UI Historic" panose="020B0502040204020203" pitchFamily="34" charset="0"/>
              <a:cs typeface="Arial" panose="020B0604020202020204" pitchFamily="34" charset="0"/>
            </a:endParaRPr>
          </a:p>
        </p:txBody>
      </p:sp>
      <p:sp>
        <p:nvSpPr>
          <p:cNvPr id="8" name="TextBox 8"/>
          <p:cNvSpPr txBox="1"/>
          <p:nvPr/>
        </p:nvSpPr>
        <p:spPr>
          <a:xfrm>
            <a:off x="1902280" y="4200609"/>
            <a:ext cx="3051402" cy="495300"/>
          </a:xfrm>
          <a:prstGeom prst="rect">
            <a:avLst/>
          </a:prstGeom>
        </p:spPr>
        <p:txBody>
          <a:bodyPr lIns="0" tIns="0" rIns="0" bIns="0" rtlCol="0" anchor="t">
            <a:spAutoFit/>
          </a:bodyPr>
          <a:lstStyle/>
          <a:p>
            <a:pPr marL="0" lvl="0" indent="0">
              <a:lnSpc>
                <a:spcPts val="3900"/>
              </a:lnSpc>
              <a:spcBef>
                <a:spcPct val="0"/>
              </a:spcBef>
            </a:pPr>
            <a:r>
              <a:rPr lang="en-US" sz="3000" dirty="0" smtClean="0">
                <a:solidFill>
                  <a:srgbClr val="000000"/>
                </a:solidFill>
                <a:latin typeface="Sniglet"/>
              </a:rPr>
              <a:t>Description </a:t>
            </a:r>
            <a:endParaRPr lang="en-US" sz="3000" dirty="0">
              <a:solidFill>
                <a:srgbClr val="000000"/>
              </a:solidFill>
              <a:latin typeface="Sniglet"/>
            </a:endParaRPr>
          </a:p>
        </p:txBody>
      </p:sp>
      <p:sp>
        <p:nvSpPr>
          <p:cNvPr id="9" name="TextBox 9"/>
          <p:cNvSpPr txBox="1"/>
          <p:nvPr/>
        </p:nvSpPr>
        <p:spPr>
          <a:xfrm>
            <a:off x="8249318" y="3714834"/>
            <a:ext cx="5588685" cy="6463308"/>
          </a:xfrm>
          <a:prstGeom prst="rect">
            <a:avLst/>
          </a:prstGeom>
        </p:spPr>
        <p:txBody>
          <a:bodyPr wrap="square" lIns="0" tIns="0" rIns="0" bIns="0" rtlCol="0" anchor="t">
            <a:spAutoFit/>
          </a:bodyPr>
          <a:lstStyle/>
          <a:p>
            <a:r>
              <a:rPr lang="en-US" sz="2800" dirty="0">
                <a:latin typeface="Arial" panose="020B0604020202020204" pitchFamily="34" charset="0"/>
                <a:cs typeface="Arial" panose="020B0604020202020204" pitchFamily="34" charset="0"/>
              </a:rPr>
              <a:t>Hand detection is a specific application of object detection and computer vision technology, where the primary goal is to identify and locate human hands within an image or video stream. Hand detection is used in a wide range of applications, including gesture recognition, sign language interpretation, virtual reality, human-computer interaction, and more. It is a crucial component of systems that involve natural and intuitive interaction with computers or devices.</a:t>
            </a:r>
            <a:endParaRPr lang="en-US" sz="2800" dirty="0">
              <a:solidFill>
                <a:srgbClr val="00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EEFFA"/>
        </a:solidFill>
        <a:effectLst/>
      </p:bgPr>
    </p:bg>
    <p:spTree>
      <p:nvGrpSpPr>
        <p:cNvPr id="1" name=""/>
        <p:cNvGrpSpPr/>
        <p:nvPr/>
      </p:nvGrpSpPr>
      <p:grpSpPr>
        <a:xfrm>
          <a:off x="0" y="0"/>
          <a:ext cx="0" cy="0"/>
          <a:chOff x="0" y="0"/>
          <a:chExt cx="0" cy="0"/>
        </a:xfrm>
      </p:grpSpPr>
      <p:sp>
        <p:nvSpPr>
          <p:cNvPr id="2" name="Freeform 2"/>
          <p:cNvSpPr/>
          <p:nvPr/>
        </p:nvSpPr>
        <p:spPr>
          <a:xfrm>
            <a:off x="-129039" y="-4129539"/>
            <a:ext cx="18546077" cy="18546077"/>
          </a:xfrm>
          <a:custGeom>
            <a:avLst/>
            <a:gdLst/>
            <a:ahLst/>
            <a:cxnLst/>
            <a:rect l="l" t="t" r="r" b="b"/>
            <a:pathLst>
              <a:path w="18546077" h="18546077">
                <a:moveTo>
                  <a:pt x="0" y="0"/>
                </a:moveTo>
                <a:lnTo>
                  <a:pt x="18546078" y="0"/>
                </a:lnTo>
                <a:lnTo>
                  <a:pt x="18546078" y="18546078"/>
                </a:lnTo>
                <a:lnTo>
                  <a:pt x="0" y="1854607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pic>
        <p:nvPicPr>
          <p:cNvPr id="3" name="Picture 3"/>
          <p:cNvPicPr>
            <a:picLocks noChangeAspect="1"/>
          </p:cNvPicPr>
          <p:nvPr/>
        </p:nvPicPr>
        <p:blipFill>
          <a:blip r:embed="rId4"/>
          <a:srcRect/>
          <a:stretch>
            <a:fillRect/>
          </a:stretch>
        </p:blipFill>
        <p:spPr>
          <a:xfrm>
            <a:off x="145059" y="-134274"/>
            <a:ext cx="10555547" cy="10555547"/>
          </a:xfrm>
          <a:prstGeom prst="rect">
            <a:avLst/>
          </a:prstGeom>
        </p:spPr>
      </p:pic>
      <p:sp>
        <p:nvSpPr>
          <p:cNvPr id="4" name="Freeform 4"/>
          <p:cNvSpPr/>
          <p:nvPr/>
        </p:nvSpPr>
        <p:spPr>
          <a:xfrm>
            <a:off x="8735669" y="1608047"/>
            <a:ext cx="7808382" cy="7808382"/>
          </a:xfrm>
          <a:custGeom>
            <a:avLst/>
            <a:gdLst/>
            <a:ahLst/>
            <a:cxnLst/>
            <a:rect l="l" t="t" r="r" b="b"/>
            <a:pathLst>
              <a:path w="7808382" h="7808382">
                <a:moveTo>
                  <a:pt x="0" y="0"/>
                </a:moveTo>
                <a:lnTo>
                  <a:pt x="7808383" y="0"/>
                </a:lnTo>
                <a:lnTo>
                  <a:pt x="7808383" y="7808383"/>
                </a:lnTo>
                <a:lnTo>
                  <a:pt x="0" y="7808383"/>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8" name="Freeform 8"/>
          <p:cNvSpPr/>
          <p:nvPr/>
        </p:nvSpPr>
        <p:spPr>
          <a:xfrm rot="548788">
            <a:off x="14797127" y="6947568"/>
            <a:ext cx="3493850" cy="3547055"/>
          </a:xfrm>
          <a:custGeom>
            <a:avLst/>
            <a:gdLst/>
            <a:ahLst/>
            <a:cxnLst/>
            <a:rect l="l" t="t" r="r" b="b"/>
            <a:pathLst>
              <a:path w="3493850" h="3547055">
                <a:moveTo>
                  <a:pt x="0" y="0"/>
                </a:moveTo>
                <a:lnTo>
                  <a:pt x="3493850" y="0"/>
                </a:lnTo>
                <a:lnTo>
                  <a:pt x="3493850" y="3547056"/>
                </a:lnTo>
                <a:lnTo>
                  <a:pt x="0" y="3547056"/>
                </a:lnTo>
                <a:lnTo>
                  <a:pt x="0" y="0"/>
                </a:lnTo>
                <a:close/>
              </a:path>
            </a:pathLst>
          </a:custGeom>
          <a:blipFill>
            <a:blip r:embed="rId7">
              <a:extLst>
                <a:ext uri="{96DAC541-7B7A-43D3-8B79-37D633B846F1}">
                  <asvg:svgBlip xmlns="" xmlns:asvg="http://schemas.microsoft.com/office/drawing/2016/SVG/main" r:embed="rId10"/>
                </a:ext>
              </a:extLst>
            </a:blip>
            <a:stretch>
              <a:fillRect/>
            </a:stretch>
          </a:blipFill>
        </p:spPr>
      </p:sp>
      <p:pic>
        <p:nvPicPr>
          <p:cNvPr id="10" name="Picture 10"/>
          <p:cNvPicPr>
            <a:picLocks noChangeAspect="1"/>
          </p:cNvPicPr>
          <p:nvPr/>
        </p:nvPicPr>
        <p:blipFill>
          <a:blip r:embed="rId11"/>
          <a:srcRect/>
          <a:stretch>
            <a:fillRect/>
          </a:stretch>
        </p:blipFill>
        <p:spPr>
          <a:xfrm flipH="1">
            <a:off x="1028700" y="6692429"/>
            <a:ext cx="2807570" cy="3085242"/>
          </a:xfrm>
          <a:prstGeom prst="rect">
            <a:avLst/>
          </a:prstGeom>
        </p:spPr>
      </p:pic>
      <p:sp>
        <p:nvSpPr>
          <p:cNvPr id="12" name="Freeform 12"/>
          <p:cNvSpPr/>
          <p:nvPr/>
        </p:nvSpPr>
        <p:spPr>
          <a:xfrm rot="-548801" flipH="1">
            <a:off x="13339494" y="1268148"/>
            <a:ext cx="3205579" cy="2412198"/>
          </a:xfrm>
          <a:custGeom>
            <a:avLst/>
            <a:gdLst/>
            <a:ahLst/>
            <a:cxnLst/>
            <a:rect l="l" t="t" r="r" b="b"/>
            <a:pathLst>
              <a:path w="3205579" h="2412198">
                <a:moveTo>
                  <a:pt x="3205579" y="0"/>
                </a:moveTo>
                <a:lnTo>
                  <a:pt x="0" y="0"/>
                </a:lnTo>
                <a:lnTo>
                  <a:pt x="0" y="2412198"/>
                </a:lnTo>
                <a:lnTo>
                  <a:pt x="3205579" y="2412198"/>
                </a:lnTo>
                <a:lnTo>
                  <a:pt x="3205579" y="0"/>
                </a:lnTo>
                <a:close/>
              </a:path>
            </a:pathLst>
          </a:custGeom>
          <a:blipFill>
            <a:blip r:embed="rId12">
              <a:extLst>
                <a:ext uri="{96DAC541-7B7A-43D3-8B79-37D633B846F1}">
                  <asvg:svgBlip xmlns="" xmlns:asvg="http://schemas.microsoft.com/office/drawing/2016/SVG/main" r:embed="rId13"/>
                </a:ext>
              </a:extLst>
            </a:blip>
            <a:stretch>
              <a:fillRect/>
            </a:stretch>
          </a:blipFill>
        </p:spPr>
      </p:sp>
      <p:pic>
        <p:nvPicPr>
          <p:cNvPr id="19" name="Picture 18"/>
          <p:cNvPicPr>
            <a:picLocks noChangeAspect="1"/>
          </p:cNvPicPr>
          <p:nvPr/>
        </p:nvPicPr>
        <p:blipFill rotWithShape="1">
          <a:blip r:embed="rId14"/>
          <a:srcRect l="4905" t="7292" r="42386" b="29167"/>
          <a:stretch/>
        </p:blipFill>
        <p:spPr>
          <a:xfrm>
            <a:off x="178382" y="1608047"/>
            <a:ext cx="11755996" cy="7967952"/>
          </a:xfrm>
          <a:prstGeom prst="rect">
            <a:avLst/>
          </a:prstGeom>
        </p:spPr>
      </p:pic>
      <p:pic>
        <p:nvPicPr>
          <p:cNvPr id="20" name="Picture 19"/>
          <p:cNvPicPr>
            <a:picLocks noChangeAspect="1"/>
          </p:cNvPicPr>
          <p:nvPr/>
        </p:nvPicPr>
        <p:blipFill rotWithShape="1">
          <a:blip r:embed="rId15"/>
          <a:srcRect t="1" r="65710" b="43273"/>
          <a:stretch/>
        </p:blipFill>
        <p:spPr>
          <a:xfrm>
            <a:off x="9731718" y="1485900"/>
            <a:ext cx="9296585" cy="864678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EEFFA"/>
        </a:solidFill>
        <a:effectLst/>
      </p:bgPr>
    </p:bg>
    <p:spTree>
      <p:nvGrpSpPr>
        <p:cNvPr id="1" name=""/>
        <p:cNvGrpSpPr/>
        <p:nvPr/>
      </p:nvGrpSpPr>
      <p:grpSpPr>
        <a:xfrm>
          <a:off x="0" y="0"/>
          <a:ext cx="0" cy="0"/>
          <a:chOff x="0" y="0"/>
          <a:chExt cx="0" cy="0"/>
        </a:xfrm>
      </p:grpSpPr>
      <p:sp>
        <p:nvSpPr>
          <p:cNvPr id="2" name="Freeform 2"/>
          <p:cNvSpPr/>
          <p:nvPr/>
        </p:nvSpPr>
        <p:spPr>
          <a:xfrm>
            <a:off x="609600" y="-1714500"/>
            <a:ext cx="18546077" cy="18546077"/>
          </a:xfrm>
          <a:custGeom>
            <a:avLst/>
            <a:gdLst/>
            <a:ahLst/>
            <a:cxnLst/>
            <a:rect l="l" t="t" r="r" b="b"/>
            <a:pathLst>
              <a:path w="18546077" h="18546077">
                <a:moveTo>
                  <a:pt x="0" y="0"/>
                </a:moveTo>
                <a:lnTo>
                  <a:pt x="18546078" y="0"/>
                </a:lnTo>
                <a:lnTo>
                  <a:pt x="18546078" y="18546078"/>
                </a:lnTo>
                <a:lnTo>
                  <a:pt x="0" y="1854607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6" name="Freeform 6"/>
          <p:cNvSpPr/>
          <p:nvPr/>
        </p:nvSpPr>
        <p:spPr>
          <a:xfrm>
            <a:off x="4749431" y="1497343"/>
            <a:ext cx="8299778" cy="8299778"/>
          </a:xfrm>
          <a:custGeom>
            <a:avLst/>
            <a:gdLst/>
            <a:ahLst/>
            <a:cxnLst/>
            <a:rect l="l" t="t" r="r" b="b"/>
            <a:pathLst>
              <a:path w="8299778" h="8299778">
                <a:moveTo>
                  <a:pt x="0" y="0"/>
                </a:moveTo>
                <a:lnTo>
                  <a:pt x="8299779" y="0"/>
                </a:lnTo>
                <a:lnTo>
                  <a:pt x="8299779" y="8299779"/>
                </a:lnTo>
                <a:lnTo>
                  <a:pt x="0" y="8299779"/>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pic>
        <p:nvPicPr>
          <p:cNvPr id="19" name="Picture 19"/>
          <p:cNvPicPr>
            <a:picLocks noChangeAspect="1"/>
          </p:cNvPicPr>
          <p:nvPr/>
        </p:nvPicPr>
        <p:blipFill>
          <a:blip r:embed="rId6"/>
          <a:srcRect/>
          <a:stretch>
            <a:fillRect/>
          </a:stretch>
        </p:blipFill>
        <p:spPr>
          <a:xfrm>
            <a:off x="1992733" y="6636646"/>
            <a:ext cx="2807570" cy="3085242"/>
          </a:xfrm>
          <a:prstGeom prst="rect">
            <a:avLst/>
          </a:prstGeom>
        </p:spPr>
      </p:pic>
      <p:sp>
        <p:nvSpPr>
          <p:cNvPr id="24" name="Rectangle 23"/>
          <p:cNvSpPr/>
          <p:nvPr/>
        </p:nvSpPr>
        <p:spPr>
          <a:xfrm>
            <a:off x="755764" y="3604014"/>
            <a:ext cx="4560198" cy="52221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Arial" panose="020B0604020202020204" pitchFamily="34" charset="0"/>
                <a:cs typeface="Arial" panose="020B0604020202020204" pitchFamily="34" charset="0"/>
              </a:rPr>
              <a:t>MediaPipe</a:t>
            </a:r>
            <a:r>
              <a:rPr lang="en-US" sz="2000" dirty="0">
                <a:solidFill>
                  <a:schemeClr val="tx1"/>
                </a:solidFill>
                <a:latin typeface="Arial" panose="020B0604020202020204" pitchFamily="34" charset="0"/>
                <a:cs typeface="Arial" panose="020B0604020202020204" pitchFamily="34" charset="0"/>
              </a:rPr>
              <a:t> is a customizable machine learning solutions framework developed by Google. It is an open-source and cross-platform framework, and it is very lightweight. </a:t>
            </a:r>
            <a:r>
              <a:rPr lang="en-US" sz="2000" dirty="0" err="1">
                <a:solidFill>
                  <a:schemeClr val="tx1"/>
                </a:solidFill>
                <a:latin typeface="Arial" panose="020B0604020202020204" pitchFamily="34" charset="0"/>
                <a:cs typeface="Arial" panose="020B0604020202020204" pitchFamily="34" charset="0"/>
              </a:rPr>
              <a:t>MediaPipe</a:t>
            </a:r>
            <a:r>
              <a:rPr lang="en-US" sz="2000" dirty="0">
                <a:solidFill>
                  <a:schemeClr val="tx1"/>
                </a:solidFill>
                <a:latin typeface="Arial" panose="020B0604020202020204" pitchFamily="34" charset="0"/>
                <a:cs typeface="Arial" panose="020B0604020202020204" pitchFamily="34" charset="0"/>
              </a:rPr>
              <a:t> comes with some pre-trained ML solutions such as face detection, pose estimation, hand recognition, object detection, etc.</a:t>
            </a:r>
          </a:p>
        </p:txBody>
      </p:sp>
      <p:sp>
        <p:nvSpPr>
          <p:cNvPr id="28" name="Rectangle 27"/>
          <p:cNvSpPr/>
          <p:nvPr/>
        </p:nvSpPr>
        <p:spPr>
          <a:xfrm>
            <a:off x="6313341" y="3604014"/>
            <a:ext cx="5156381" cy="5715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sz="2000" dirty="0" smtClean="0">
              <a:solidFill>
                <a:schemeClr val="tx1"/>
              </a:solidFill>
              <a:latin typeface="Arial" panose="020B0604020202020204" pitchFamily="34" charset="0"/>
              <a:cs typeface="Arial" panose="020B0604020202020204" pitchFamily="34" charset="0"/>
            </a:endParaRPr>
          </a:p>
          <a:p>
            <a:pPr fontAlgn="base"/>
            <a:r>
              <a:rPr lang="en-US" sz="2000" dirty="0" err="1" smtClean="0">
                <a:solidFill>
                  <a:schemeClr val="tx1"/>
                </a:solidFill>
                <a:latin typeface="Arial" panose="020B0604020202020204" pitchFamily="34" charset="0"/>
                <a:cs typeface="Arial" panose="020B0604020202020204" pitchFamily="34" charset="0"/>
              </a:rPr>
              <a:t>TensorFlow</a:t>
            </a:r>
            <a:r>
              <a:rPr lang="en-US" sz="2000" dirty="0" smtClean="0">
                <a:solidFill>
                  <a:schemeClr val="tx1"/>
                </a:solidFill>
                <a:latin typeface="Arial" panose="020B0604020202020204" pitchFamily="34" charset="0"/>
                <a:cs typeface="Arial" panose="020B0604020202020204" pitchFamily="34" charset="0"/>
              </a:rPr>
              <a:t> </a:t>
            </a:r>
            <a:r>
              <a:rPr lang="en-US" sz="2000" dirty="0">
                <a:solidFill>
                  <a:schemeClr val="tx1"/>
                </a:solidFill>
                <a:latin typeface="Arial" panose="020B0604020202020204" pitchFamily="34" charset="0"/>
                <a:cs typeface="Arial" panose="020B0604020202020204" pitchFamily="34" charset="0"/>
              </a:rPr>
              <a:t>is an open-source library for machine learning and deep learning developed by the Google brains team. It can be used across a range of tasks but has a particular focus on deep neural networks.</a:t>
            </a:r>
          </a:p>
          <a:p>
            <a:pPr fontAlgn="base"/>
            <a:r>
              <a:rPr lang="en-US" sz="2000" b="1" dirty="0">
                <a:solidFill>
                  <a:schemeClr val="tx1"/>
                </a:solidFill>
                <a:latin typeface="Arial" panose="020B0604020202020204" pitchFamily="34" charset="0"/>
                <a:cs typeface="Arial" panose="020B0604020202020204" pitchFamily="34" charset="0"/>
              </a:rPr>
              <a:t>Neural Networks</a:t>
            </a:r>
            <a:r>
              <a:rPr lang="en-US" sz="2000" dirty="0">
                <a:solidFill>
                  <a:schemeClr val="tx1"/>
                </a:solidFill>
                <a:latin typeface="Arial" panose="020B0604020202020204" pitchFamily="34" charset="0"/>
                <a:cs typeface="Arial" panose="020B0604020202020204" pitchFamily="34" charset="0"/>
              </a:rPr>
              <a:t> are also known as artificial neural networks. It is a subset of machine learning and the heart of deep learning algorithms. The concept of Neural networks is inspired by the human brain. It mimics the way that biological neurons send signals to one another. Neural networks are composed of node layers, containing an input layer, one or more hidden layers, and an output layer.</a:t>
            </a:r>
          </a:p>
          <a:p>
            <a:r>
              <a:rPr lang="en-US" u="sng" dirty="0">
                <a:hlinkClick r:id="rId7"/>
              </a:rPr>
              <a:t/>
            </a:r>
            <a:br>
              <a:rPr lang="en-US" u="sng" dirty="0">
                <a:hlinkClick r:id="rId7"/>
              </a:rPr>
            </a:br>
            <a:endParaRPr lang="en-US" dirty="0"/>
          </a:p>
        </p:txBody>
      </p:sp>
      <p:sp>
        <p:nvSpPr>
          <p:cNvPr id="34" name="Rectangle 33"/>
          <p:cNvSpPr/>
          <p:nvPr/>
        </p:nvSpPr>
        <p:spPr>
          <a:xfrm>
            <a:off x="12194679" y="2358012"/>
            <a:ext cx="5378227" cy="342864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12419809" y="2938066"/>
            <a:ext cx="4927966" cy="1631216"/>
          </a:xfrm>
          <a:prstGeom prst="rect">
            <a:avLst/>
          </a:prstGeom>
        </p:spPr>
        <p:txBody>
          <a:bodyPr wrap="square">
            <a:spAutoFit/>
          </a:bodyPr>
          <a:lstStyle/>
          <a:p>
            <a:r>
              <a:rPr lang="en-US" sz="2000" b="1" dirty="0" err="1">
                <a:latin typeface="Arial" panose="020B0604020202020204" pitchFamily="34" charset="0"/>
                <a:cs typeface="Arial" panose="020B0604020202020204" pitchFamily="34" charset="0"/>
              </a:rPr>
              <a:t>OpenCV</a:t>
            </a:r>
            <a:r>
              <a:rPr lang="en-US" sz="2000" dirty="0">
                <a:latin typeface="Arial" panose="020B0604020202020204" pitchFamily="34" charset="0"/>
                <a:cs typeface="Arial" panose="020B0604020202020204" pitchFamily="34" charset="0"/>
              </a:rPr>
              <a:t> is a huge open-source library for computer vision, machine learning, and image </a:t>
            </a:r>
            <a:r>
              <a:rPr lang="en-US" sz="2000" dirty="0" smtClean="0">
                <a:latin typeface="Arial" panose="020B0604020202020204" pitchFamily="34" charset="0"/>
                <a:cs typeface="Arial" panose="020B0604020202020204" pitchFamily="34" charset="0"/>
              </a:rPr>
              <a:t>processing. It </a:t>
            </a:r>
            <a:r>
              <a:rPr lang="en-US" sz="2000" dirty="0">
                <a:latin typeface="Arial" panose="020B0604020202020204" pitchFamily="34" charset="0"/>
                <a:cs typeface="Arial" panose="020B0604020202020204" pitchFamily="34" charset="0"/>
              </a:rPr>
              <a:t>can process images and videos to identify objects, faces, or even the handwriting of a human.</a:t>
            </a:r>
          </a:p>
        </p:txBody>
      </p:sp>
      <p:sp>
        <p:nvSpPr>
          <p:cNvPr id="36" name="Rectangle 35"/>
          <p:cNvSpPr/>
          <p:nvPr/>
        </p:nvSpPr>
        <p:spPr>
          <a:xfrm>
            <a:off x="12172077" y="6091138"/>
            <a:ext cx="5400829" cy="401046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err="1">
                <a:solidFill>
                  <a:schemeClr val="tx1"/>
                </a:solidFill>
                <a:latin typeface="Arial" panose="020B0604020202020204" pitchFamily="34" charset="0"/>
                <a:cs typeface="Arial" panose="020B0604020202020204" pitchFamily="34" charset="0"/>
                <a:hlinkClick r:id="rId8"/>
              </a:rPr>
              <a:t>NumPy</a:t>
            </a:r>
            <a:r>
              <a:rPr lang="en-US" sz="2000" dirty="0">
                <a:solidFill>
                  <a:schemeClr val="tx1"/>
                </a:solidFill>
                <a:latin typeface="Arial" panose="020B0604020202020204" pitchFamily="34" charset="0"/>
                <a:cs typeface="Arial" panose="020B0604020202020204" pitchFamily="34" charset="0"/>
              </a:rPr>
              <a:t> is a general-purpose array-processing package. It provides a high-performance multidimensional array object and tools for working with these arrays. It is the fundamental package for scientific computing with </a:t>
            </a:r>
            <a:r>
              <a:rPr lang="en-US" sz="2000" u="sng" dirty="0">
                <a:solidFill>
                  <a:schemeClr val="tx1"/>
                </a:solidFill>
                <a:latin typeface="Arial" panose="020B0604020202020204" pitchFamily="34" charset="0"/>
                <a:cs typeface="Arial" panose="020B0604020202020204" pitchFamily="34" charset="0"/>
                <a:hlinkClick r:id="rId9"/>
              </a:rPr>
              <a:t>Python</a:t>
            </a:r>
            <a:r>
              <a:rPr lang="en-US" sz="2000" dirty="0">
                <a:solidFill>
                  <a:schemeClr val="tx1"/>
                </a:solidFill>
                <a:latin typeface="Arial" panose="020B0604020202020204" pitchFamily="34" charset="0"/>
                <a:cs typeface="Arial" panose="020B0604020202020204" pitchFamily="34" charset="0"/>
              </a:rPr>
              <a:t>. It is open-source software</a:t>
            </a:r>
          </a:p>
        </p:txBody>
      </p:sp>
      <p:sp>
        <p:nvSpPr>
          <p:cNvPr id="3" name="Rectangle 2"/>
          <p:cNvSpPr/>
          <p:nvPr/>
        </p:nvSpPr>
        <p:spPr>
          <a:xfrm>
            <a:off x="1295400" y="266700"/>
            <a:ext cx="7924800" cy="2362200"/>
          </a:xfrm>
          <a:prstGeom prst="rect">
            <a:avLst/>
          </a:prstGeom>
          <a:gradFill flip="none" rotWithShape="1">
            <a:gsLst>
              <a:gs pos="0">
                <a:srgbClr val="FA9712">
                  <a:tint val="66000"/>
                  <a:satMod val="160000"/>
                </a:srgbClr>
              </a:gs>
              <a:gs pos="50000">
                <a:srgbClr val="FA9712">
                  <a:tint val="44500"/>
                  <a:satMod val="160000"/>
                </a:srgbClr>
              </a:gs>
              <a:gs pos="100000">
                <a:srgbClr val="FA9712">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1"/>
                </a:solidFill>
                <a:latin typeface="Arial" panose="020B0604020202020204" pitchFamily="34" charset="0"/>
                <a:cs typeface="Arial" panose="020B0604020202020204" pitchFamily="34" charset="0"/>
              </a:rPr>
              <a:t>LIBRARIES USED</a:t>
            </a:r>
            <a:endParaRPr lang="en-US" sz="4800" dirty="0">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CFF"/>
        </a:solidFill>
        <a:effectLst/>
      </p:bgPr>
    </p:bg>
    <p:spTree>
      <p:nvGrpSpPr>
        <p:cNvPr id="1" name=""/>
        <p:cNvGrpSpPr/>
        <p:nvPr/>
      </p:nvGrpSpPr>
      <p:grpSpPr>
        <a:xfrm>
          <a:off x="0" y="0"/>
          <a:ext cx="0" cy="0"/>
          <a:chOff x="0" y="0"/>
          <a:chExt cx="0" cy="0"/>
        </a:xfrm>
      </p:grpSpPr>
      <p:sp>
        <p:nvSpPr>
          <p:cNvPr id="29" name="TextBox 29"/>
          <p:cNvSpPr txBox="1"/>
          <p:nvPr/>
        </p:nvSpPr>
        <p:spPr>
          <a:xfrm>
            <a:off x="6019800" y="307027"/>
            <a:ext cx="5834931" cy="933450"/>
          </a:xfrm>
          <a:prstGeom prst="rect">
            <a:avLst/>
          </a:prstGeom>
        </p:spPr>
        <p:txBody>
          <a:bodyPr lIns="0" tIns="0" rIns="0" bIns="0" rtlCol="0" anchor="t">
            <a:spAutoFit/>
          </a:bodyPr>
          <a:lstStyle/>
          <a:p>
            <a:pPr algn="ctr">
              <a:lnSpc>
                <a:spcPts val="7200"/>
              </a:lnSpc>
            </a:pPr>
            <a:r>
              <a:rPr lang="en-US" sz="6000" dirty="0" smtClean="0">
                <a:solidFill>
                  <a:srgbClr val="000000"/>
                </a:solidFill>
                <a:latin typeface="Chewy"/>
              </a:rPr>
              <a:t>Use Cases</a:t>
            </a:r>
            <a:endParaRPr lang="en-US" sz="6000" dirty="0">
              <a:solidFill>
                <a:srgbClr val="000000"/>
              </a:solidFill>
              <a:latin typeface="Chewy"/>
            </a:endParaRPr>
          </a:p>
        </p:txBody>
      </p:sp>
      <p:sp>
        <p:nvSpPr>
          <p:cNvPr id="31" name="Freeform 31"/>
          <p:cNvSpPr/>
          <p:nvPr/>
        </p:nvSpPr>
        <p:spPr>
          <a:xfrm rot="-850735">
            <a:off x="-279123" y="286013"/>
            <a:ext cx="2936812" cy="1908928"/>
          </a:xfrm>
          <a:custGeom>
            <a:avLst/>
            <a:gdLst/>
            <a:ahLst/>
            <a:cxnLst/>
            <a:rect l="l" t="t" r="r" b="b"/>
            <a:pathLst>
              <a:path w="2936812" h="1908928">
                <a:moveTo>
                  <a:pt x="0" y="0"/>
                </a:moveTo>
                <a:lnTo>
                  <a:pt x="2936812" y="0"/>
                </a:lnTo>
                <a:lnTo>
                  <a:pt x="2936812" y="1908928"/>
                </a:lnTo>
                <a:lnTo>
                  <a:pt x="0" y="1908928"/>
                </a:lnTo>
                <a:lnTo>
                  <a:pt x="0" y="0"/>
                </a:lnTo>
                <a:close/>
              </a:path>
            </a:pathLst>
          </a:custGeom>
          <a:blipFill>
            <a:blip r:embed="rId2">
              <a:extLst>
                <a:ext uri="{96DAC541-7B7A-43D3-8B79-37D633B846F1}">
                  <asvg:svgBlip xmlns="" xmlns:asvg="http://schemas.microsoft.com/office/drawing/2016/SVG/main" r:embed="rId7"/>
                </a:ext>
              </a:extLst>
            </a:blip>
            <a:stretch>
              <a:fillRect/>
            </a:stretch>
          </a:blipFill>
        </p:spPr>
      </p:sp>
      <p:sp>
        <p:nvSpPr>
          <p:cNvPr id="33" name="Rectangle 32"/>
          <p:cNvSpPr/>
          <p:nvPr/>
        </p:nvSpPr>
        <p:spPr>
          <a:xfrm>
            <a:off x="416859" y="1844775"/>
            <a:ext cx="5029199" cy="437054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Gaming: </a:t>
            </a:r>
            <a:r>
              <a:rPr lang="en-US" sz="2400" dirty="0">
                <a:solidFill>
                  <a:schemeClr val="tx1"/>
                </a:solidFill>
                <a:latin typeface="Arial" panose="020B0604020202020204" pitchFamily="34" charset="0"/>
                <a:cs typeface="Arial" panose="020B0604020202020204" pitchFamily="34" charset="0"/>
              </a:rPr>
              <a:t>Gesture recognition allows gamers to control characters, perform in-game actions, and provide immersive gameplay experiences without the need for physical controllers</a:t>
            </a:r>
            <a:r>
              <a:rPr lang="en-US" sz="2400" dirty="0"/>
              <a:t>.</a:t>
            </a:r>
          </a:p>
        </p:txBody>
      </p:sp>
      <p:sp>
        <p:nvSpPr>
          <p:cNvPr id="39" name="Rectangle 38"/>
          <p:cNvSpPr/>
          <p:nvPr/>
        </p:nvSpPr>
        <p:spPr>
          <a:xfrm>
            <a:off x="5911142" y="1842534"/>
            <a:ext cx="4953000" cy="437054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Virtual Reality (VR) and Augmented Reality (AR):</a:t>
            </a:r>
            <a:r>
              <a:rPr lang="en-US" sz="2400" dirty="0">
                <a:solidFill>
                  <a:schemeClr val="tx1"/>
                </a:solidFill>
                <a:latin typeface="Arial" panose="020B0604020202020204" pitchFamily="34" charset="0"/>
                <a:cs typeface="Arial" panose="020B0604020202020204" pitchFamily="34" charset="0"/>
              </a:rPr>
              <a:t> Hand gestures can be used to interact with virtual environments, control objects, and navigate within VR and AR applications. Users can gesture to select, grab, and manipulate virtual objects.</a:t>
            </a:r>
          </a:p>
        </p:txBody>
      </p:sp>
      <p:sp>
        <p:nvSpPr>
          <p:cNvPr id="40" name="Rectangle 39"/>
          <p:cNvSpPr/>
          <p:nvPr/>
        </p:nvSpPr>
        <p:spPr>
          <a:xfrm>
            <a:off x="11446848" y="1855415"/>
            <a:ext cx="5317141" cy="438203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Touchless Interfaces:</a:t>
            </a:r>
            <a:r>
              <a:rPr lang="en-US" sz="2400" dirty="0">
                <a:solidFill>
                  <a:schemeClr val="tx1"/>
                </a:solidFill>
                <a:latin typeface="Arial" panose="020B0604020202020204" pitchFamily="34" charset="0"/>
                <a:cs typeface="Arial" panose="020B0604020202020204" pitchFamily="34" charset="0"/>
              </a:rPr>
              <a:t> Gesture-based interaction can replace traditional touch-based interfaces, reducing the risk of spreading germs in public touchscreens, such as ATMs, kiosks, and elevators</a:t>
            </a:r>
          </a:p>
        </p:txBody>
      </p:sp>
      <p:sp>
        <p:nvSpPr>
          <p:cNvPr id="41" name="Rectangle 40"/>
          <p:cNvSpPr/>
          <p:nvPr/>
        </p:nvSpPr>
        <p:spPr>
          <a:xfrm>
            <a:off x="416859" y="6434444"/>
            <a:ext cx="5029200" cy="3429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Sign Language Translation:</a:t>
            </a:r>
            <a:r>
              <a:rPr lang="en-US" sz="2400" dirty="0">
                <a:solidFill>
                  <a:schemeClr val="tx1"/>
                </a:solidFill>
                <a:latin typeface="Arial" panose="020B0604020202020204" pitchFamily="34" charset="0"/>
                <a:cs typeface="Arial" panose="020B0604020202020204" pitchFamily="34" charset="0"/>
              </a:rPr>
              <a:t> Hand gesture recognition can assist in real-time translation of sign language to text or speech, making communication more accessible for the hearing-impaired.</a:t>
            </a:r>
          </a:p>
        </p:txBody>
      </p:sp>
      <p:sp>
        <p:nvSpPr>
          <p:cNvPr id="42" name="Rectangle 41"/>
          <p:cNvSpPr/>
          <p:nvPr/>
        </p:nvSpPr>
        <p:spPr>
          <a:xfrm>
            <a:off x="6028765" y="6434445"/>
            <a:ext cx="4835377" cy="3429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Rehabilitation Therapy:</a:t>
            </a:r>
            <a:r>
              <a:rPr lang="en-US" sz="2400" dirty="0">
                <a:solidFill>
                  <a:schemeClr val="tx1"/>
                </a:solidFill>
                <a:latin typeface="Arial" panose="020B0604020202020204" pitchFamily="34" charset="0"/>
                <a:cs typeface="Arial" panose="020B0604020202020204" pitchFamily="34" charset="0"/>
              </a:rPr>
              <a:t> Hand gesture recognition systems can be used in physical therapy and rehabilitation exercises to monitor and guide patients' movements.</a:t>
            </a:r>
          </a:p>
        </p:txBody>
      </p:sp>
      <p:sp>
        <p:nvSpPr>
          <p:cNvPr id="43" name="Rectangle 42"/>
          <p:cNvSpPr/>
          <p:nvPr/>
        </p:nvSpPr>
        <p:spPr>
          <a:xfrm>
            <a:off x="11446848" y="6434444"/>
            <a:ext cx="5317152" cy="337997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Arial" panose="020B0604020202020204" pitchFamily="34" charset="0"/>
                <a:cs typeface="Arial" panose="020B0604020202020204" pitchFamily="34" charset="0"/>
              </a:rPr>
              <a:t>Gesture-Controlled Infotainment Systems:</a:t>
            </a:r>
            <a:r>
              <a:rPr lang="en-US" sz="2400" dirty="0">
                <a:solidFill>
                  <a:schemeClr val="tx1"/>
                </a:solidFill>
                <a:latin typeface="Arial" panose="020B0604020202020204" pitchFamily="34" charset="0"/>
                <a:cs typeface="Arial" panose="020B0604020202020204" pitchFamily="34" charset="0"/>
              </a:rPr>
              <a:t> Drivers and passengers can use hand gestures to control car audio systems, navigation, and other in-vehicle functions without taking their hands off the steering wheel</a:t>
            </a:r>
            <a:r>
              <a:rPr lang="en-US" dirty="0"/>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CFF"/>
        </a:solidFill>
        <a:effectLst/>
      </p:bgPr>
    </p:bg>
    <p:spTree>
      <p:nvGrpSpPr>
        <p:cNvPr id="1" name=""/>
        <p:cNvGrpSpPr/>
        <p:nvPr/>
      </p:nvGrpSpPr>
      <p:grpSpPr>
        <a:xfrm>
          <a:off x="0" y="0"/>
          <a:ext cx="0" cy="0"/>
          <a:chOff x="0" y="0"/>
          <a:chExt cx="0" cy="0"/>
        </a:xfrm>
      </p:grpSpPr>
      <p:sp>
        <p:nvSpPr>
          <p:cNvPr id="2" name="Freeform 2"/>
          <p:cNvSpPr/>
          <p:nvPr/>
        </p:nvSpPr>
        <p:spPr>
          <a:xfrm>
            <a:off x="-9794713" y="-4129539"/>
            <a:ext cx="18546077" cy="18546077"/>
          </a:xfrm>
          <a:custGeom>
            <a:avLst/>
            <a:gdLst/>
            <a:ahLst/>
            <a:cxnLst/>
            <a:rect l="l" t="t" r="r" b="b"/>
            <a:pathLst>
              <a:path w="18546077" h="18546077">
                <a:moveTo>
                  <a:pt x="0" y="0"/>
                </a:moveTo>
                <a:lnTo>
                  <a:pt x="18546077" y="0"/>
                </a:lnTo>
                <a:lnTo>
                  <a:pt x="18546077" y="18546078"/>
                </a:lnTo>
                <a:lnTo>
                  <a:pt x="0" y="1854607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pic>
        <p:nvPicPr>
          <p:cNvPr id="4" name="Picture 4"/>
          <p:cNvPicPr>
            <a:picLocks noChangeAspect="1"/>
          </p:cNvPicPr>
          <p:nvPr/>
        </p:nvPicPr>
        <p:blipFill>
          <a:blip r:embed="rId4"/>
          <a:srcRect/>
          <a:stretch>
            <a:fillRect/>
          </a:stretch>
        </p:blipFill>
        <p:spPr>
          <a:xfrm>
            <a:off x="8397983" y="251039"/>
            <a:ext cx="1413526" cy="1293377"/>
          </a:xfrm>
          <a:prstGeom prst="rect">
            <a:avLst/>
          </a:prstGeom>
        </p:spPr>
      </p:pic>
      <p:sp>
        <p:nvSpPr>
          <p:cNvPr id="7" name="TextBox 7"/>
          <p:cNvSpPr txBox="1"/>
          <p:nvPr/>
        </p:nvSpPr>
        <p:spPr>
          <a:xfrm>
            <a:off x="9796884" y="657166"/>
            <a:ext cx="5739171" cy="1867178"/>
          </a:xfrm>
          <a:prstGeom prst="rect">
            <a:avLst/>
          </a:prstGeom>
        </p:spPr>
        <p:txBody>
          <a:bodyPr wrap="square" lIns="0" tIns="0" rIns="0" bIns="0" rtlCol="0" anchor="t">
            <a:spAutoFit/>
          </a:bodyPr>
          <a:lstStyle/>
          <a:p>
            <a:pPr fontAlgn="base"/>
            <a:r>
              <a:rPr lang="en-US" sz="4000" b="1" dirty="0"/>
              <a:t>Import necessary packages</a:t>
            </a:r>
            <a:r>
              <a:rPr lang="en-US" b="1" dirty="0"/>
              <a:t>.</a:t>
            </a:r>
          </a:p>
          <a:p>
            <a:pPr fontAlgn="base"/>
            <a:r>
              <a:rPr lang="en-US" dirty="0" smtClean="0"/>
              <a:t>.</a:t>
            </a:r>
            <a:endParaRPr lang="en-US" dirty="0"/>
          </a:p>
          <a:p>
            <a:pPr marL="0" lvl="0" indent="0">
              <a:lnSpc>
                <a:spcPts val="2800"/>
              </a:lnSpc>
              <a:spcBef>
                <a:spcPct val="0"/>
              </a:spcBef>
            </a:pPr>
            <a:endParaRPr lang="en-US" sz="2000" dirty="0">
              <a:solidFill>
                <a:srgbClr val="000000"/>
              </a:solidFill>
              <a:latin typeface="Sniglet"/>
            </a:endParaRPr>
          </a:p>
        </p:txBody>
      </p:sp>
      <p:pic>
        <p:nvPicPr>
          <p:cNvPr id="8" name="Picture 8"/>
          <p:cNvPicPr>
            <a:picLocks noChangeAspect="1"/>
          </p:cNvPicPr>
          <p:nvPr/>
        </p:nvPicPr>
        <p:blipFill>
          <a:blip r:embed="rId4"/>
          <a:srcRect/>
          <a:stretch>
            <a:fillRect/>
          </a:stretch>
        </p:blipFill>
        <p:spPr>
          <a:xfrm>
            <a:off x="8414939" y="1844953"/>
            <a:ext cx="1413526" cy="1293377"/>
          </a:xfrm>
          <a:prstGeom prst="rect">
            <a:avLst/>
          </a:prstGeom>
        </p:spPr>
      </p:pic>
      <p:sp>
        <p:nvSpPr>
          <p:cNvPr id="9" name="TextBox 9"/>
          <p:cNvSpPr txBox="1"/>
          <p:nvPr/>
        </p:nvSpPr>
        <p:spPr>
          <a:xfrm>
            <a:off x="9899932" y="3984642"/>
            <a:ext cx="4032753" cy="1815882"/>
          </a:xfrm>
          <a:prstGeom prst="rect">
            <a:avLst/>
          </a:prstGeom>
        </p:spPr>
        <p:txBody>
          <a:bodyPr lIns="0" tIns="0" rIns="0" bIns="0" rtlCol="0" anchor="t">
            <a:spAutoFit/>
          </a:bodyPr>
          <a:lstStyle/>
          <a:p>
            <a:pPr fontAlgn="base"/>
            <a:r>
              <a:rPr lang="en-US" sz="4400" b="1" dirty="0" smtClean="0"/>
              <a:t>Read </a:t>
            </a:r>
            <a:r>
              <a:rPr lang="en-US" sz="4400" b="1" dirty="0"/>
              <a:t>frames from a webcam.</a:t>
            </a:r>
          </a:p>
          <a:p>
            <a:pPr marL="0" lvl="0" indent="0">
              <a:lnSpc>
                <a:spcPts val="3600"/>
              </a:lnSpc>
              <a:spcBef>
                <a:spcPct val="0"/>
              </a:spcBef>
            </a:pPr>
            <a:endParaRPr lang="en-US" sz="3000" dirty="0">
              <a:solidFill>
                <a:srgbClr val="000000"/>
              </a:solidFill>
              <a:latin typeface="Sniglet"/>
            </a:endParaRPr>
          </a:p>
        </p:txBody>
      </p:sp>
      <p:sp>
        <p:nvSpPr>
          <p:cNvPr id="10" name="TextBox 10"/>
          <p:cNvSpPr txBox="1"/>
          <p:nvPr/>
        </p:nvSpPr>
        <p:spPr>
          <a:xfrm>
            <a:off x="9744707" y="2064147"/>
            <a:ext cx="4081895" cy="1590179"/>
          </a:xfrm>
          <a:prstGeom prst="rect">
            <a:avLst/>
          </a:prstGeom>
        </p:spPr>
        <p:txBody>
          <a:bodyPr wrap="square" lIns="0" tIns="0" rIns="0" bIns="0" rtlCol="0" anchor="t">
            <a:spAutoFit/>
          </a:bodyPr>
          <a:lstStyle/>
          <a:p>
            <a:pPr fontAlgn="base"/>
            <a:r>
              <a:rPr lang="en-US" dirty="0" smtClean="0"/>
              <a:t>.</a:t>
            </a:r>
            <a:endParaRPr lang="en-US" dirty="0"/>
          </a:p>
          <a:p>
            <a:pPr fontAlgn="base"/>
            <a:r>
              <a:rPr lang="en-US" sz="4400" b="1" dirty="0"/>
              <a:t>Initialize models</a:t>
            </a:r>
            <a:r>
              <a:rPr lang="en-US" dirty="0"/>
              <a:t>.</a:t>
            </a:r>
          </a:p>
          <a:p>
            <a:pPr fontAlgn="base"/>
            <a:r>
              <a:rPr lang="en-US" dirty="0" smtClean="0"/>
              <a:t>.</a:t>
            </a:r>
            <a:endParaRPr lang="en-US" dirty="0"/>
          </a:p>
          <a:p>
            <a:pPr marL="0" lvl="0" indent="0">
              <a:lnSpc>
                <a:spcPts val="2800"/>
              </a:lnSpc>
              <a:spcBef>
                <a:spcPct val="0"/>
              </a:spcBef>
            </a:pPr>
            <a:endParaRPr lang="en-US" sz="2000" dirty="0">
              <a:solidFill>
                <a:srgbClr val="000000"/>
              </a:solidFill>
              <a:latin typeface="Sniglet"/>
            </a:endParaRPr>
          </a:p>
        </p:txBody>
      </p:sp>
      <p:pic>
        <p:nvPicPr>
          <p:cNvPr id="11" name="Picture 11"/>
          <p:cNvPicPr>
            <a:picLocks noChangeAspect="1"/>
          </p:cNvPicPr>
          <p:nvPr/>
        </p:nvPicPr>
        <p:blipFill>
          <a:blip r:embed="rId4"/>
          <a:srcRect/>
          <a:stretch>
            <a:fillRect/>
          </a:stretch>
        </p:blipFill>
        <p:spPr>
          <a:xfrm>
            <a:off x="8331181" y="3623953"/>
            <a:ext cx="1413526" cy="1293377"/>
          </a:xfrm>
          <a:prstGeom prst="rect">
            <a:avLst/>
          </a:prstGeom>
        </p:spPr>
      </p:pic>
      <p:sp>
        <p:nvSpPr>
          <p:cNvPr id="12" name="TextBox 12"/>
          <p:cNvSpPr txBox="1"/>
          <p:nvPr/>
        </p:nvSpPr>
        <p:spPr>
          <a:xfrm>
            <a:off x="9952109" y="5428167"/>
            <a:ext cx="4032753" cy="2769989"/>
          </a:xfrm>
          <a:prstGeom prst="rect">
            <a:avLst/>
          </a:prstGeom>
        </p:spPr>
        <p:txBody>
          <a:bodyPr lIns="0" tIns="0" rIns="0" bIns="0" rtlCol="0" anchor="t">
            <a:spAutoFit/>
          </a:bodyPr>
          <a:lstStyle/>
          <a:p>
            <a:pPr fontAlgn="base"/>
            <a:r>
              <a:rPr lang="en-US" dirty="0" smtClean="0"/>
              <a:t>.</a:t>
            </a:r>
            <a:endParaRPr lang="en-US" dirty="0"/>
          </a:p>
          <a:p>
            <a:pPr fontAlgn="base"/>
            <a:r>
              <a:rPr lang="en-US" sz="4400" b="1" dirty="0"/>
              <a:t>Detect hand </a:t>
            </a:r>
            <a:r>
              <a:rPr lang="en-US" sz="4400" b="1" dirty="0" err="1"/>
              <a:t>keypoints</a:t>
            </a:r>
            <a:r>
              <a:rPr lang="en-US" sz="4400" b="1" dirty="0"/>
              <a:t>.</a:t>
            </a:r>
          </a:p>
          <a:p>
            <a:pPr fontAlgn="base"/>
            <a:endParaRPr lang="en-US" sz="4400" b="1" dirty="0"/>
          </a:p>
          <a:p>
            <a:pPr marL="0" lvl="0" indent="0">
              <a:lnSpc>
                <a:spcPts val="3600"/>
              </a:lnSpc>
              <a:spcBef>
                <a:spcPct val="0"/>
              </a:spcBef>
            </a:pPr>
            <a:endParaRPr lang="en-US" sz="3000" dirty="0">
              <a:solidFill>
                <a:srgbClr val="000000"/>
              </a:solidFill>
              <a:latin typeface="Sniglet"/>
            </a:endParaRPr>
          </a:p>
        </p:txBody>
      </p:sp>
      <p:sp>
        <p:nvSpPr>
          <p:cNvPr id="13" name="TextBox 13"/>
          <p:cNvSpPr txBox="1"/>
          <p:nvPr/>
        </p:nvSpPr>
        <p:spPr>
          <a:xfrm>
            <a:off x="9796884" y="7860561"/>
            <a:ext cx="6776202" cy="1036181"/>
          </a:xfrm>
          <a:prstGeom prst="rect">
            <a:avLst/>
          </a:prstGeom>
        </p:spPr>
        <p:txBody>
          <a:bodyPr lIns="0" tIns="0" rIns="0" bIns="0" rtlCol="0" anchor="t">
            <a:spAutoFit/>
          </a:bodyPr>
          <a:lstStyle/>
          <a:p>
            <a:pPr fontAlgn="base"/>
            <a:r>
              <a:rPr lang="en-US" sz="4400" b="1" dirty="0" smtClean="0"/>
              <a:t>Recognize </a:t>
            </a:r>
            <a:r>
              <a:rPr lang="en-US" sz="4400" b="1" dirty="0"/>
              <a:t>hand gestures</a:t>
            </a:r>
            <a:r>
              <a:rPr lang="en-US" dirty="0"/>
              <a:t>.</a:t>
            </a:r>
          </a:p>
          <a:p>
            <a:pPr marL="0" lvl="0" indent="0">
              <a:lnSpc>
                <a:spcPts val="2800"/>
              </a:lnSpc>
              <a:spcBef>
                <a:spcPct val="0"/>
              </a:spcBef>
            </a:pPr>
            <a:r>
              <a:rPr lang="en-US" sz="2000" dirty="0" smtClean="0">
                <a:solidFill>
                  <a:srgbClr val="000000"/>
                </a:solidFill>
                <a:latin typeface="Sniglet"/>
              </a:rPr>
              <a:t>. </a:t>
            </a:r>
            <a:endParaRPr lang="en-US" sz="2000" dirty="0">
              <a:solidFill>
                <a:srgbClr val="000000"/>
              </a:solidFill>
              <a:latin typeface="Sniglet"/>
            </a:endParaRPr>
          </a:p>
        </p:txBody>
      </p:sp>
      <p:sp>
        <p:nvSpPr>
          <p:cNvPr id="14" name="Freeform 14"/>
          <p:cNvSpPr/>
          <p:nvPr/>
        </p:nvSpPr>
        <p:spPr>
          <a:xfrm rot="-809600">
            <a:off x="865711" y="7746369"/>
            <a:ext cx="1474378" cy="2042590"/>
          </a:xfrm>
          <a:custGeom>
            <a:avLst/>
            <a:gdLst/>
            <a:ahLst/>
            <a:cxnLst/>
            <a:rect l="l" t="t" r="r" b="b"/>
            <a:pathLst>
              <a:path w="1474378" h="2042590">
                <a:moveTo>
                  <a:pt x="0" y="0"/>
                </a:moveTo>
                <a:lnTo>
                  <a:pt x="1474379" y="0"/>
                </a:lnTo>
                <a:lnTo>
                  <a:pt x="1474379" y="2042590"/>
                </a:lnTo>
                <a:lnTo>
                  <a:pt x="0" y="2042590"/>
                </a:lnTo>
                <a:lnTo>
                  <a:pt x="0" y="0"/>
                </a:lnTo>
                <a:close/>
              </a:path>
            </a:pathLst>
          </a:custGeom>
          <a:blipFill>
            <a:blip r:embed="rId5">
              <a:extLst>
                <a:ext uri="{96DAC541-7B7A-43D3-8B79-37D633B846F1}">
                  <asvg:svgBlip xmlns="" xmlns:asvg="http://schemas.microsoft.com/office/drawing/2016/SVG/main" r:embed="rId8"/>
                </a:ext>
              </a:extLst>
            </a:blip>
            <a:stretch>
              <a:fillRect/>
            </a:stretch>
          </a:blipFill>
        </p:spPr>
      </p:sp>
      <p:pic>
        <p:nvPicPr>
          <p:cNvPr id="16" name="Picture 15"/>
          <p:cNvPicPr>
            <a:picLocks noChangeAspect="1"/>
          </p:cNvPicPr>
          <p:nvPr/>
        </p:nvPicPr>
        <p:blipFill rotWithShape="1">
          <a:blip r:embed="rId9"/>
          <a:srcRect r="60556" b="838"/>
          <a:stretch/>
        </p:blipFill>
        <p:spPr>
          <a:xfrm>
            <a:off x="564720" y="176517"/>
            <a:ext cx="6407396" cy="5456089"/>
          </a:xfrm>
          <a:prstGeom prst="rect">
            <a:avLst/>
          </a:prstGeom>
        </p:spPr>
      </p:pic>
      <p:pic>
        <p:nvPicPr>
          <p:cNvPr id="17" name="Picture 16"/>
          <p:cNvPicPr>
            <a:picLocks noChangeAspect="1"/>
          </p:cNvPicPr>
          <p:nvPr/>
        </p:nvPicPr>
        <p:blipFill rotWithShape="1">
          <a:blip r:embed="rId9"/>
          <a:srcRect l="39445" t="838"/>
          <a:stretch/>
        </p:blipFill>
        <p:spPr>
          <a:xfrm>
            <a:off x="184049" y="5428167"/>
            <a:ext cx="7467600" cy="4560203"/>
          </a:xfrm>
          <a:prstGeom prst="rect">
            <a:avLst/>
          </a:prstGeom>
        </p:spPr>
      </p:pic>
      <p:pic>
        <p:nvPicPr>
          <p:cNvPr id="20" name="Picture 19"/>
          <p:cNvPicPr>
            <a:picLocks noChangeAspect="1"/>
          </p:cNvPicPr>
          <p:nvPr/>
        </p:nvPicPr>
        <p:blipFill>
          <a:blip r:embed="rId10"/>
          <a:stretch>
            <a:fillRect/>
          </a:stretch>
        </p:blipFill>
        <p:spPr>
          <a:xfrm>
            <a:off x="8382489" y="5333429"/>
            <a:ext cx="1414395" cy="1298561"/>
          </a:xfrm>
          <a:prstGeom prst="rect">
            <a:avLst/>
          </a:prstGeom>
        </p:spPr>
      </p:pic>
      <p:pic>
        <p:nvPicPr>
          <p:cNvPr id="21" name="Picture 20"/>
          <p:cNvPicPr>
            <a:picLocks noChangeAspect="1"/>
          </p:cNvPicPr>
          <p:nvPr/>
        </p:nvPicPr>
        <p:blipFill>
          <a:blip r:embed="rId10"/>
          <a:stretch>
            <a:fillRect/>
          </a:stretch>
        </p:blipFill>
        <p:spPr>
          <a:xfrm>
            <a:off x="8393477" y="7314673"/>
            <a:ext cx="1414395" cy="1298561"/>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EEFFA"/>
        </a:solidFill>
        <a:effectLst/>
      </p:bgPr>
    </p:bg>
    <p:spTree>
      <p:nvGrpSpPr>
        <p:cNvPr id="1" name=""/>
        <p:cNvGrpSpPr/>
        <p:nvPr/>
      </p:nvGrpSpPr>
      <p:grpSpPr>
        <a:xfrm>
          <a:off x="0" y="0"/>
          <a:ext cx="0" cy="0"/>
          <a:chOff x="0" y="0"/>
          <a:chExt cx="0" cy="0"/>
        </a:xfrm>
      </p:grpSpPr>
      <p:sp>
        <p:nvSpPr>
          <p:cNvPr id="2" name="Freeform 2"/>
          <p:cNvSpPr/>
          <p:nvPr/>
        </p:nvSpPr>
        <p:spPr>
          <a:xfrm>
            <a:off x="-129039" y="-4129539"/>
            <a:ext cx="18546077" cy="18546077"/>
          </a:xfrm>
          <a:custGeom>
            <a:avLst/>
            <a:gdLst/>
            <a:ahLst/>
            <a:cxnLst/>
            <a:rect l="l" t="t" r="r" b="b"/>
            <a:pathLst>
              <a:path w="18546077" h="18546077">
                <a:moveTo>
                  <a:pt x="0" y="0"/>
                </a:moveTo>
                <a:lnTo>
                  <a:pt x="18546078" y="0"/>
                </a:lnTo>
                <a:lnTo>
                  <a:pt x="18546078" y="18546078"/>
                </a:lnTo>
                <a:lnTo>
                  <a:pt x="0" y="18546078"/>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3" name="Freeform 3"/>
          <p:cNvSpPr/>
          <p:nvPr/>
        </p:nvSpPr>
        <p:spPr>
          <a:xfrm>
            <a:off x="205579" y="-192531"/>
            <a:ext cx="10699635" cy="6901265"/>
          </a:xfrm>
          <a:custGeom>
            <a:avLst/>
            <a:gdLst/>
            <a:ahLst/>
            <a:cxnLst/>
            <a:rect l="l" t="t" r="r" b="b"/>
            <a:pathLst>
              <a:path w="10699635" h="6901265">
                <a:moveTo>
                  <a:pt x="0" y="0"/>
                </a:moveTo>
                <a:lnTo>
                  <a:pt x="10699635" y="0"/>
                </a:lnTo>
                <a:lnTo>
                  <a:pt x="10699635" y="6901264"/>
                </a:lnTo>
                <a:lnTo>
                  <a:pt x="0" y="690126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Rectangle 9"/>
          <p:cNvSpPr/>
          <p:nvPr/>
        </p:nvSpPr>
        <p:spPr>
          <a:xfrm>
            <a:off x="277256" y="705195"/>
            <a:ext cx="9982200" cy="5638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ctr">
              <a:buFont typeface="+mj-lt"/>
              <a:buAutoNum type="arabicPeriod"/>
            </a:pPr>
            <a:r>
              <a:rPr lang="en-US" sz="2400" dirty="0" err="1">
                <a:solidFill>
                  <a:schemeClr val="tx1"/>
                </a:solidFill>
                <a:latin typeface="Arial" panose="020B0604020202020204" pitchFamily="34" charset="0"/>
                <a:cs typeface="Arial" panose="020B0604020202020204" pitchFamily="34" charset="0"/>
              </a:rPr>
              <a:t>MediaPipe</a:t>
            </a:r>
            <a:r>
              <a:rPr lang="en-US" sz="2400" dirty="0">
                <a:solidFill>
                  <a:schemeClr val="tx1"/>
                </a:solidFill>
                <a:latin typeface="Arial" panose="020B0604020202020204" pitchFamily="34" charset="0"/>
                <a:cs typeface="Arial" panose="020B0604020202020204" pitchFamily="34" charset="0"/>
              </a:rPr>
              <a:t> works with RGB images but </a:t>
            </a:r>
            <a:r>
              <a:rPr lang="en-US" sz="2400" dirty="0" err="1">
                <a:solidFill>
                  <a:schemeClr val="tx1"/>
                </a:solidFill>
                <a:latin typeface="Arial" panose="020B0604020202020204" pitchFamily="34" charset="0"/>
                <a:cs typeface="Arial" panose="020B0604020202020204" pitchFamily="34" charset="0"/>
              </a:rPr>
              <a:t>OpenCV</a:t>
            </a:r>
            <a:r>
              <a:rPr lang="en-US" sz="2400" dirty="0">
                <a:solidFill>
                  <a:schemeClr val="tx1"/>
                </a:solidFill>
                <a:latin typeface="Arial" panose="020B0604020202020204" pitchFamily="34" charset="0"/>
                <a:cs typeface="Arial" panose="020B0604020202020204" pitchFamily="34" charset="0"/>
              </a:rPr>
              <a:t> reads images in BGR format. So, using cv2.cvtCOLOR() function we convert the frame to RGB format</a:t>
            </a:r>
            <a:r>
              <a:rPr lang="en-US" sz="2400" dirty="0" smtClean="0">
                <a:solidFill>
                  <a:schemeClr val="tx1"/>
                </a:solidFill>
                <a:latin typeface="Arial" panose="020B0604020202020204" pitchFamily="34" charset="0"/>
                <a:cs typeface="Arial" panose="020B0604020202020204" pitchFamily="34" charset="0"/>
              </a:rPr>
              <a:t>.</a:t>
            </a:r>
          </a:p>
          <a:p>
            <a:pPr marL="457200" indent="-457200" algn="ctr">
              <a:buFont typeface="+mj-lt"/>
              <a:buAutoNum type="arabicPeriod"/>
            </a:pPr>
            <a:r>
              <a:rPr lang="en-US" sz="2400" dirty="0">
                <a:solidFill>
                  <a:schemeClr val="tx1"/>
                </a:solidFill>
                <a:latin typeface="Arial" panose="020B0604020202020204" pitchFamily="34" charset="0"/>
                <a:cs typeface="Arial" panose="020B0604020202020204" pitchFamily="34" charset="0"/>
              </a:rPr>
              <a:t>Using </a:t>
            </a:r>
            <a:r>
              <a:rPr lang="en-US" sz="2400" dirty="0" err="1">
                <a:solidFill>
                  <a:schemeClr val="tx1"/>
                </a:solidFill>
                <a:latin typeface="Arial" panose="020B0604020202020204" pitchFamily="34" charset="0"/>
                <a:cs typeface="Arial" panose="020B0604020202020204" pitchFamily="34" charset="0"/>
              </a:rPr>
              <a:t>mpHands.Hands</a:t>
            </a:r>
            <a:r>
              <a:rPr lang="en-US" sz="2400" dirty="0">
                <a:solidFill>
                  <a:schemeClr val="tx1"/>
                </a:solidFill>
                <a:latin typeface="Arial" panose="020B0604020202020204" pitchFamily="34" charset="0"/>
                <a:cs typeface="Arial" panose="020B0604020202020204" pitchFamily="34" charset="0"/>
              </a:rPr>
              <a:t> method we configured the model. The first argument is </a:t>
            </a:r>
            <a:r>
              <a:rPr lang="en-US" sz="2400" dirty="0" err="1">
                <a:solidFill>
                  <a:schemeClr val="tx1"/>
                </a:solidFill>
                <a:latin typeface="Arial" panose="020B0604020202020204" pitchFamily="34" charset="0"/>
                <a:cs typeface="Arial" panose="020B0604020202020204" pitchFamily="34" charset="0"/>
              </a:rPr>
              <a:t>max_num_hands</a:t>
            </a:r>
            <a:r>
              <a:rPr lang="en-US" sz="2400" dirty="0">
                <a:solidFill>
                  <a:schemeClr val="tx1"/>
                </a:solidFill>
                <a:latin typeface="Arial" panose="020B0604020202020204" pitchFamily="34" charset="0"/>
                <a:cs typeface="Arial" panose="020B0604020202020204" pitchFamily="34" charset="0"/>
              </a:rPr>
              <a:t>, that means the maximum number of hand will be detected by the model in a single frame. </a:t>
            </a:r>
            <a:r>
              <a:rPr lang="en-US" sz="2400" dirty="0" err="1">
                <a:solidFill>
                  <a:schemeClr val="tx1"/>
                </a:solidFill>
                <a:latin typeface="Arial" panose="020B0604020202020204" pitchFamily="34" charset="0"/>
                <a:cs typeface="Arial" panose="020B0604020202020204" pitchFamily="34" charset="0"/>
              </a:rPr>
              <a:t>MediaPipe</a:t>
            </a:r>
            <a:r>
              <a:rPr lang="en-US" sz="2400" dirty="0">
                <a:solidFill>
                  <a:schemeClr val="tx1"/>
                </a:solidFill>
                <a:latin typeface="Arial" panose="020B0604020202020204" pitchFamily="34" charset="0"/>
                <a:cs typeface="Arial" panose="020B0604020202020204" pitchFamily="34" charset="0"/>
              </a:rPr>
              <a:t> can detect multiple hands in a single frame, but we’ll detect only one hand at a time in this project.</a:t>
            </a:r>
          </a:p>
          <a:p>
            <a:pPr marL="457200" indent="-457200" algn="ctr">
              <a:buFont typeface="+mj-lt"/>
              <a:buAutoNum type="arabicPeriod"/>
            </a:pPr>
            <a:r>
              <a:rPr lang="en-US" sz="2400" dirty="0" err="1">
                <a:solidFill>
                  <a:schemeClr val="tx1"/>
                </a:solidFill>
                <a:latin typeface="Arial" panose="020B0604020202020204" pitchFamily="34" charset="0"/>
                <a:cs typeface="Arial" panose="020B0604020202020204" pitchFamily="34" charset="0"/>
              </a:rPr>
              <a:t>Np.argmax</a:t>
            </a:r>
            <a:r>
              <a:rPr lang="en-US" sz="2400" dirty="0">
                <a:solidFill>
                  <a:schemeClr val="tx1"/>
                </a:solidFill>
                <a:latin typeface="Arial" panose="020B0604020202020204" pitchFamily="34" charset="0"/>
                <a:cs typeface="Arial" panose="020B0604020202020204" pitchFamily="34" charset="0"/>
              </a:rPr>
              <a:t>() returns the index of the maximum value in the </a:t>
            </a:r>
            <a:r>
              <a:rPr lang="en-US" sz="2400" dirty="0" smtClean="0">
                <a:solidFill>
                  <a:schemeClr val="tx1"/>
                </a:solidFill>
                <a:latin typeface="Arial" panose="020B0604020202020204" pitchFamily="34" charset="0"/>
                <a:cs typeface="Arial" panose="020B0604020202020204" pitchFamily="34" charset="0"/>
              </a:rPr>
              <a:t>list</a:t>
            </a:r>
          </a:p>
          <a:p>
            <a:pPr marL="457200" indent="-457200" algn="ctr">
              <a:buFont typeface="+mj-lt"/>
              <a:buAutoNum type="arabicPeriod"/>
            </a:pPr>
            <a:r>
              <a:rPr lang="en-US" sz="2400" dirty="0">
                <a:solidFill>
                  <a:schemeClr val="tx1"/>
                </a:solidFill>
                <a:latin typeface="Arial" panose="020B0604020202020204" pitchFamily="34" charset="0"/>
                <a:cs typeface="Arial" panose="020B0604020202020204" pitchFamily="34" charset="0"/>
              </a:rPr>
              <a:t>Then using the cv2.putText function we show the detected gesture into the frame</a:t>
            </a:r>
          </a:p>
        </p:txBody>
      </p:sp>
      <p:pic>
        <p:nvPicPr>
          <p:cNvPr id="12" name="Picture 11"/>
          <p:cNvPicPr>
            <a:picLocks noChangeAspect="1"/>
          </p:cNvPicPr>
          <p:nvPr/>
        </p:nvPicPr>
        <p:blipFill rotWithShape="1">
          <a:blip r:embed="rId6"/>
          <a:srcRect l="10176" t="17708" r="52343" b="34375"/>
          <a:stretch/>
        </p:blipFill>
        <p:spPr>
          <a:xfrm>
            <a:off x="1395469" y="5981700"/>
            <a:ext cx="8319854" cy="4152900"/>
          </a:xfrm>
          <a:prstGeom prst="rect">
            <a:avLst/>
          </a:prstGeom>
        </p:spPr>
      </p:pic>
      <p:pic>
        <p:nvPicPr>
          <p:cNvPr id="13" name="Picture 12"/>
          <p:cNvPicPr>
            <a:picLocks noChangeAspect="1"/>
          </p:cNvPicPr>
          <p:nvPr/>
        </p:nvPicPr>
        <p:blipFill rotWithShape="1">
          <a:blip r:embed="rId7"/>
          <a:srcRect l="9590" t="16667" r="43558" b="17708"/>
          <a:stretch/>
        </p:blipFill>
        <p:spPr>
          <a:xfrm>
            <a:off x="11239832" y="-419100"/>
            <a:ext cx="6206084" cy="4887291"/>
          </a:xfrm>
          <a:prstGeom prst="rect">
            <a:avLst/>
          </a:prstGeom>
        </p:spPr>
      </p:pic>
      <p:pic>
        <p:nvPicPr>
          <p:cNvPr id="15" name="Picture 14"/>
          <p:cNvPicPr>
            <a:picLocks noChangeAspect="1"/>
          </p:cNvPicPr>
          <p:nvPr/>
        </p:nvPicPr>
        <p:blipFill rotWithShape="1">
          <a:blip r:embed="rId8"/>
          <a:srcRect l="10176" t="17708" r="42972" b="19792"/>
          <a:stretch/>
        </p:blipFill>
        <p:spPr>
          <a:xfrm>
            <a:off x="11044346" y="4762500"/>
            <a:ext cx="6096000" cy="4572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CFF"/>
        </a:solidFill>
        <a:effectLst/>
      </p:bgPr>
    </p:bg>
    <p:spTree>
      <p:nvGrpSpPr>
        <p:cNvPr id="1" name=""/>
        <p:cNvGrpSpPr/>
        <p:nvPr/>
      </p:nvGrpSpPr>
      <p:grpSpPr>
        <a:xfrm>
          <a:off x="0" y="0"/>
          <a:ext cx="0" cy="0"/>
          <a:chOff x="0" y="0"/>
          <a:chExt cx="0" cy="0"/>
        </a:xfrm>
      </p:grpSpPr>
      <p:sp>
        <p:nvSpPr>
          <p:cNvPr id="2" name="Freeform 2"/>
          <p:cNvSpPr/>
          <p:nvPr/>
        </p:nvSpPr>
        <p:spPr>
          <a:xfrm>
            <a:off x="427455" y="-4018945"/>
            <a:ext cx="18546077" cy="18546077"/>
          </a:xfrm>
          <a:custGeom>
            <a:avLst/>
            <a:gdLst/>
            <a:ahLst/>
            <a:cxnLst/>
            <a:rect l="l" t="t" r="r" b="b"/>
            <a:pathLst>
              <a:path w="18546077" h="18546077">
                <a:moveTo>
                  <a:pt x="0" y="0"/>
                </a:moveTo>
                <a:lnTo>
                  <a:pt x="18546077" y="0"/>
                </a:lnTo>
                <a:lnTo>
                  <a:pt x="18546077" y="18546077"/>
                </a:lnTo>
                <a:lnTo>
                  <a:pt x="0" y="1854607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3" name="Group 3"/>
          <p:cNvGrpSpPr/>
          <p:nvPr/>
        </p:nvGrpSpPr>
        <p:grpSpPr>
          <a:xfrm>
            <a:off x="12529725" y="659158"/>
            <a:ext cx="4340185" cy="4210957"/>
            <a:chOff x="0" y="0"/>
            <a:chExt cx="1350366" cy="1310159"/>
          </a:xfrm>
        </p:grpSpPr>
        <p:sp>
          <p:nvSpPr>
            <p:cNvPr id="4" name="Freeform 4"/>
            <p:cNvSpPr/>
            <p:nvPr/>
          </p:nvSpPr>
          <p:spPr>
            <a:xfrm>
              <a:off x="0" y="0"/>
              <a:ext cx="1350366" cy="1310159"/>
            </a:xfrm>
            <a:custGeom>
              <a:avLst/>
              <a:gdLst/>
              <a:ahLst/>
              <a:cxnLst/>
              <a:rect l="l" t="t" r="r" b="b"/>
              <a:pathLst>
                <a:path w="1350366" h="1310159">
                  <a:moveTo>
                    <a:pt x="90973" y="0"/>
                  </a:moveTo>
                  <a:lnTo>
                    <a:pt x="1259393" y="0"/>
                  </a:lnTo>
                  <a:cubicBezTo>
                    <a:pt x="1283520" y="0"/>
                    <a:pt x="1306660" y="9585"/>
                    <a:pt x="1323720" y="26645"/>
                  </a:cubicBezTo>
                  <a:cubicBezTo>
                    <a:pt x="1340781" y="43706"/>
                    <a:pt x="1350366" y="66845"/>
                    <a:pt x="1350366" y="90973"/>
                  </a:cubicBezTo>
                  <a:lnTo>
                    <a:pt x="1350366" y="1219186"/>
                  </a:lnTo>
                  <a:cubicBezTo>
                    <a:pt x="1350366" y="1243314"/>
                    <a:pt x="1340781" y="1266453"/>
                    <a:pt x="1323720" y="1283514"/>
                  </a:cubicBezTo>
                  <a:cubicBezTo>
                    <a:pt x="1306660" y="1300574"/>
                    <a:pt x="1283520" y="1310159"/>
                    <a:pt x="1259393" y="1310159"/>
                  </a:cubicBezTo>
                  <a:lnTo>
                    <a:pt x="90973" y="1310159"/>
                  </a:lnTo>
                  <a:cubicBezTo>
                    <a:pt x="66845" y="1310159"/>
                    <a:pt x="43706" y="1300574"/>
                    <a:pt x="26645" y="1283514"/>
                  </a:cubicBezTo>
                  <a:cubicBezTo>
                    <a:pt x="9585" y="1266453"/>
                    <a:pt x="0" y="1243314"/>
                    <a:pt x="0" y="1219186"/>
                  </a:cubicBezTo>
                  <a:lnTo>
                    <a:pt x="0" y="90973"/>
                  </a:lnTo>
                  <a:cubicBezTo>
                    <a:pt x="0" y="66845"/>
                    <a:pt x="9585" y="43706"/>
                    <a:pt x="26645" y="26645"/>
                  </a:cubicBezTo>
                  <a:cubicBezTo>
                    <a:pt x="43706" y="9585"/>
                    <a:pt x="66845" y="0"/>
                    <a:pt x="90973" y="0"/>
                  </a:cubicBezTo>
                  <a:close/>
                </a:path>
              </a:pathLst>
            </a:custGeom>
            <a:solidFill>
              <a:srgbClr val="FFFFFF"/>
            </a:solidFill>
            <a:ln w="38100" cap="rnd">
              <a:solidFill>
                <a:srgbClr val="28B1B0"/>
              </a:solidFill>
              <a:prstDash val="solid"/>
              <a:round/>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7260795" y="5407165"/>
            <a:ext cx="4340185" cy="4210957"/>
            <a:chOff x="0" y="0"/>
            <a:chExt cx="1350366" cy="1310159"/>
          </a:xfrm>
        </p:grpSpPr>
        <p:sp>
          <p:nvSpPr>
            <p:cNvPr id="7" name="Freeform 7"/>
            <p:cNvSpPr/>
            <p:nvPr/>
          </p:nvSpPr>
          <p:spPr>
            <a:xfrm>
              <a:off x="0" y="0"/>
              <a:ext cx="1350366" cy="1310159"/>
            </a:xfrm>
            <a:custGeom>
              <a:avLst/>
              <a:gdLst/>
              <a:ahLst/>
              <a:cxnLst/>
              <a:rect l="l" t="t" r="r" b="b"/>
              <a:pathLst>
                <a:path w="1350366" h="1310159">
                  <a:moveTo>
                    <a:pt x="90973" y="0"/>
                  </a:moveTo>
                  <a:lnTo>
                    <a:pt x="1259393" y="0"/>
                  </a:lnTo>
                  <a:cubicBezTo>
                    <a:pt x="1283520" y="0"/>
                    <a:pt x="1306660" y="9585"/>
                    <a:pt x="1323720" y="26645"/>
                  </a:cubicBezTo>
                  <a:cubicBezTo>
                    <a:pt x="1340781" y="43706"/>
                    <a:pt x="1350366" y="66845"/>
                    <a:pt x="1350366" y="90973"/>
                  </a:cubicBezTo>
                  <a:lnTo>
                    <a:pt x="1350366" y="1219186"/>
                  </a:lnTo>
                  <a:cubicBezTo>
                    <a:pt x="1350366" y="1243314"/>
                    <a:pt x="1340781" y="1266453"/>
                    <a:pt x="1323720" y="1283514"/>
                  </a:cubicBezTo>
                  <a:cubicBezTo>
                    <a:pt x="1306660" y="1300574"/>
                    <a:pt x="1283520" y="1310159"/>
                    <a:pt x="1259393" y="1310159"/>
                  </a:cubicBezTo>
                  <a:lnTo>
                    <a:pt x="90973" y="1310159"/>
                  </a:lnTo>
                  <a:cubicBezTo>
                    <a:pt x="66845" y="1310159"/>
                    <a:pt x="43706" y="1300574"/>
                    <a:pt x="26645" y="1283514"/>
                  </a:cubicBezTo>
                  <a:cubicBezTo>
                    <a:pt x="9585" y="1266453"/>
                    <a:pt x="0" y="1243314"/>
                    <a:pt x="0" y="1219186"/>
                  </a:cubicBezTo>
                  <a:lnTo>
                    <a:pt x="0" y="90973"/>
                  </a:lnTo>
                  <a:cubicBezTo>
                    <a:pt x="0" y="66845"/>
                    <a:pt x="9585" y="43706"/>
                    <a:pt x="26645" y="26645"/>
                  </a:cubicBezTo>
                  <a:cubicBezTo>
                    <a:pt x="43706" y="9585"/>
                    <a:pt x="66845" y="0"/>
                    <a:pt x="90973" y="0"/>
                  </a:cubicBezTo>
                  <a:close/>
                </a:path>
              </a:pathLst>
            </a:custGeom>
            <a:solidFill>
              <a:srgbClr val="FFFFFF"/>
            </a:solidFill>
            <a:ln w="38100" cap="rnd">
              <a:solidFill>
                <a:srgbClr val="28B1B0"/>
              </a:solidFill>
              <a:prstDash val="solid"/>
              <a:round/>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2749577" y="5548744"/>
            <a:ext cx="4340185" cy="4210957"/>
            <a:chOff x="0" y="0"/>
            <a:chExt cx="1350366" cy="1310159"/>
          </a:xfrm>
        </p:grpSpPr>
        <p:sp>
          <p:nvSpPr>
            <p:cNvPr id="10" name="Freeform 10"/>
            <p:cNvSpPr/>
            <p:nvPr/>
          </p:nvSpPr>
          <p:spPr>
            <a:xfrm>
              <a:off x="0" y="0"/>
              <a:ext cx="1350366" cy="1310159"/>
            </a:xfrm>
            <a:custGeom>
              <a:avLst/>
              <a:gdLst/>
              <a:ahLst/>
              <a:cxnLst/>
              <a:rect l="l" t="t" r="r" b="b"/>
              <a:pathLst>
                <a:path w="1350366" h="1310159">
                  <a:moveTo>
                    <a:pt x="90973" y="0"/>
                  </a:moveTo>
                  <a:lnTo>
                    <a:pt x="1259393" y="0"/>
                  </a:lnTo>
                  <a:cubicBezTo>
                    <a:pt x="1283520" y="0"/>
                    <a:pt x="1306660" y="9585"/>
                    <a:pt x="1323720" y="26645"/>
                  </a:cubicBezTo>
                  <a:cubicBezTo>
                    <a:pt x="1340781" y="43706"/>
                    <a:pt x="1350366" y="66845"/>
                    <a:pt x="1350366" y="90973"/>
                  </a:cubicBezTo>
                  <a:lnTo>
                    <a:pt x="1350366" y="1219186"/>
                  </a:lnTo>
                  <a:cubicBezTo>
                    <a:pt x="1350366" y="1243314"/>
                    <a:pt x="1340781" y="1266453"/>
                    <a:pt x="1323720" y="1283514"/>
                  </a:cubicBezTo>
                  <a:cubicBezTo>
                    <a:pt x="1306660" y="1300574"/>
                    <a:pt x="1283520" y="1310159"/>
                    <a:pt x="1259393" y="1310159"/>
                  </a:cubicBezTo>
                  <a:lnTo>
                    <a:pt x="90973" y="1310159"/>
                  </a:lnTo>
                  <a:cubicBezTo>
                    <a:pt x="66845" y="1310159"/>
                    <a:pt x="43706" y="1300574"/>
                    <a:pt x="26645" y="1283514"/>
                  </a:cubicBezTo>
                  <a:cubicBezTo>
                    <a:pt x="9585" y="1266453"/>
                    <a:pt x="0" y="1243314"/>
                    <a:pt x="0" y="1219186"/>
                  </a:cubicBezTo>
                  <a:lnTo>
                    <a:pt x="0" y="90973"/>
                  </a:lnTo>
                  <a:cubicBezTo>
                    <a:pt x="0" y="66845"/>
                    <a:pt x="9585" y="43706"/>
                    <a:pt x="26645" y="26645"/>
                  </a:cubicBezTo>
                  <a:cubicBezTo>
                    <a:pt x="43706" y="9585"/>
                    <a:pt x="66845" y="0"/>
                    <a:pt x="90973" y="0"/>
                  </a:cubicBezTo>
                  <a:close/>
                </a:path>
              </a:pathLst>
            </a:custGeom>
            <a:solidFill>
              <a:srgbClr val="FFFFFF"/>
            </a:solidFill>
            <a:ln w="38100" cap="rnd">
              <a:solidFill>
                <a:srgbClr val="28B1B0"/>
              </a:solidFill>
              <a:prstDash val="solid"/>
              <a:round/>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grpSp>
        <p:nvGrpSpPr>
          <p:cNvPr id="13" name="Group 13"/>
          <p:cNvGrpSpPr/>
          <p:nvPr/>
        </p:nvGrpSpPr>
        <p:grpSpPr>
          <a:xfrm>
            <a:off x="7260795" y="668878"/>
            <a:ext cx="4340185" cy="4210957"/>
            <a:chOff x="0" y="0"/>
            <a:chExt cx="1350366" cy="1310159"/>
          </a:xfrm>
        </p:grpSpPr>
        <p:sp>
          <p:nvSpPr>
            <p:cNvPr id="14" name="Freeform 14"/>
            <p:cNvSpPr/>
            <p:nvPr/>
          </p:nvSpPr>
          <p:spPr>
            <a:xfrm>
              <a:off x="0" y="0"/>
              <a:ext cx="1350366" cy="1310159"/>
            </a:xfrm>
            <a:custGeom>
              <a:avLst/>
              <a:gdLst/>
              <a:ahLst/>
              <a:cxnLst/>
              <a:rect l="l" t="t" r="r" b="b"/>
              <a:pathLst>
                <a:path w="1350366" h="1310159">
                  <a:moveTo>
                    <a:pt x="90973" y="0"/>
                  </a:moveTo>
                  <a:lnTo>
                    <a:pt x="1259393" y="0"/>
                  </a:lnTo>
                  <a:cubicBezTo>
                    <a:pt x="1283520" y="0"/>
                    <a:pt x="1306660" y="9585"/>
                    <a:pt x="1323720" y="26645"/>
                  </a:cubicBezTo>
                  <a:cubicBezTo>
                    <a:pt x="1340781" y="43706"/>
                    <a:pt x="1350366" y="66845"/>
                    <a:pt x="1350366" y="90973"/>
                  </a:cubicBezTo>
                  <a:lnTo>
                    <a:pt x="1350366" y="1219186"/>
                  </a:lnTo>
                  <a:cubicBezTo>
                    <a:pt x="1350366" y="1243314"/>
                    <a:pt x="1340781" y="1266453"/>
                    <a:pt x="1323720" y="1283514"/>
                  </a:cubicBezTo>
                  <a:cubicBezTo>
                    <a:pt x="1306660" y="1300574"/>
                    <a:pt x="1283520" y="1310159"/>
                    <a:pt x="1259393" y="1310159"/>
                  </a:cubicBezTo>
                  <a:lnTo>
                    <a:pt x="90973" y="1310159"/>
                  </a:lnTo>
                  <a:cubicBezTo>
                    <a:pt x="66845" y="1310159"/>
                    <a:pt x="43706" y="1300574"/>
                    <a:pt x="26645" y="1283514"/>
                  </a:cubicBezTo>
                  <a:cubicBezTo>
                    <a:pt x="9585" y="1266453"/>
                    <a:pt x="0" y="1243314"/>
                    <a:pt x="0" y="1219186"/>
                  </a:cubicBezTo>
                  <a:lnTo>
                    <a:pt x="0" y="90973"/>
                  </a:lnTo>
                  <a:cubicBezTo>
                    <a:pt x="0" y="66845"/>
                    <a:pt x="9585" y="43706"/>
                    <a:pt x="26645" y="26645"/>
                  </a:cubicBezTo>
                  <a:cubicBezTo>
                    <a:pt x="43706" y="9585"/>
                    <a:pt x="66845" y="0"/>
                    <a:pt x="90973" y="0"/>
                  </a:cubicBezTo>
                  <a:close/>
                </a:path>
              </a:pathLst>
            </a:custGeom>
            <a:solidFill>
              <a:srgbClr val="FFFFFF"/>
            </a:solidFill>
            <a:ln w="38100" cap="rnd">
              <a:solidFill>
                <a:srgbClr val="28B1B0"/>
              </a:solidFill>
              <a:prstDash val="solid"/>
              <a:round/>
            </a:ln>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19" name="TextBox 19"/>
          <p:cNvSpPr txBox="1"/>
          <p:nvPr/>
        </p:nvSpPr>
        <p:spPr>
          <a:xfrm>
            <a:off x="1447800" y="1028700"/>
            <a:ext cx="5227152" cy="1354217"/>
          </a:xfrm>
          <a:prstGeom prst="rect">
            <a:avLst/>
          </a:prstGeom>
        </p:spPr>
        <p:txBody>
          <a:bodyPr wrap="square" lIns="0" tIns="0" rIns="0" bIns="0" rtlCol="0" anchor="t">
            <a:spAutoFit/>
          </a:bodyPr>
          <a:lstStyle/>
          <a:p>
            <a:pPr algn="ctr"/>
            <a:r>
              <a:rPr lang="en-US" sz="4400" b="1" u="sng" dirty="0" smtClean="0">
                <a:latin typeface="Arial" panose="020B0604020202020204" pitchFamily="34" charset="0"/>
                <a:cs typeface="Arial" panose="020B0604020202020204" pitchFamily="34" charset="0"/>
              </a:rPr>
              <a:t>ADVANTAGES /FUTURE SCOPE </a:t>
            </a:r>
            <a:endParaRPr lang="en-US" sz="4400" b="1" u="sng" dirty="0">
              <a:latin typeface="Arial" panose="020B0604020202020204" pitchFamily="34" charset="0"/>
              <a:cs typeface="Arial" panose="020B0604020202020204" pitchFamily="34" charset="0"/>
            </a:endParaRPr>
          </a:p>
        </p:txBody>
      </p:sp>
      <p:sp>
        <p:nvSpPr>
          <p:cNvPr id="21" name="TextBox 21"/>
          <p:cNvSpPr txBox="1"/>
          <p:nvPr/>
        </p:nvSpPr>
        <p:spPr>
          <a:xfrm>
            <a:off x="7514955" y="1373621"/>
            <a:ext cx="3486370" cy="3016275"/>
          </a:xfrm>
          <a:prstGeom prst="rect">
            <a:avLst/>
          </a:prstGeom>
        </p:spPr>
        <p:txBody>
          <a:bodyPr lIns="0" tIns="0" rIns="0" bIns="0" rtlCol="0" anchor="t">
            <a:spAutoFit/>
          </a:bodyPr>
          <a:lstStyle/>
          <a:p>
            <a:pPr algn="ctr">
              <a:lnSpc>
                <a:spcPts val="2600"/>
              </a:lnSpc>
            </a:pPr>
            <a:r>
              <a:rPr lang="en-US" sz="2800" b="1" dirty="0"/>
              <a:t>Interactive Learning:</a:t>
            </a:r>
            <a:r>
              <a:rPr lang="en-US" sz="2800" dirty="0"/>
              <a:t> Gesture-based educational applications can engage students in interactive learning experiences, such as virtual science experiments or historical simulations.</a:t>
            </a:r>
            <a:endParaRPr lang="en-US" sz="2800" dirty="0">
              <a:solidFill>
                <a:srgbClr val="000000"/>
              </a:solidFill>
              <a:latin typeface="Sniglet"/>
            </a:endParaRPr>
          </a:p>
        </p:txBody>
      </p:sp>
      <p:sp>
        <p:nvSpPr>
          <p:cNvPr id="23" name="TextBox 23"/>
          <p:cNvSpPr txBox="1"/>
          <p:nvPr/>
        </p:nvSpPr>
        <p:spPr>
          <a:xfrm>
            <a:off x="12749577" y="1041087"/>
            <a:ext cx="3486370" cy="3447098"/>
          </a:xfrm>
          <a:prstGeom prst="rect">
            <a:avLst/>
          </a:prstGeom>
        </p:spPr>
        <p:txBody>
          <a:bodyPr lIns="0" tIns="0" rIns="0" bIns="0" rtlCol="0" anchor="t">
            <a:spAutoFit/>
          </a:bodyPr>
          <a:lstStyle/>
          <a:p>
            <a:pPr algn="ctr"/>
            <a:r>
              <a:rPr lang="en-US" sz="3200" dirty="0"/>
              <a:t>Artists and performers can use hand gestures to control music, lighting, and visual effects during live performances.</a:t>
            </a:r>
            <a:endParaRPr lang="en-US" sz="3200" dirty="0">
              <a:solidFill>
                <a:srgbClr val="000000"/>
              </a:solidFill>
              <a:latin typeface="Sniglet"/>
            </a:endParaRPr>
          </a:p>
        </p:txBody>
      </p:sp>
      <p:sp>
        <p:nvSpPr>
          <p:cNvPr id="25" name="TextBox 25"/>
          <p:cNvSpPr txBox="1"/>
          <p:nvPr/>
        </p:nvSpPr>
        <p:spPr>
          <a:xfrm>
            <a:off x="7672794" y="6204551"/>
            <a:ext cx="3486370" cy="3000821"/>
          </a:xfrm>
          <a:prstGeom prst="rect">
            <a:avLst/>
          </a:prstGeom>
        </p:spPr>
        <p:txBody>
          <a:bodyPr lIns="0" tIns="0" rIns="0" bIns="0" rtlCol="0" anchor="t">
            <a:spAutoFit/>
          </a:bodyPr>
          <a:lstStyle/>
          <a:p>
            <a:pPr algn="ctr">
              <a:lnSpc>
                <a:spcPts val="2600"/>
              </a:lnSpc>
            </a:pPr>
            <a:r>
              <a:rPr lang="en-US" sz="2800" dirty="0" smtClean="0"/>
              <a:t>Public spaces and buildings could implement gesture-controlled lighting, climate control, and information displays to improve energy efficiency and user comfort</a:t>
            </a:r>
            <a:r>
              <a:rPr lang="en-US" dirty="0" smtClean="0"/>
              <a:t>.</a:t>
            </a:r>
            <a:endParaRPr lang="en-US" sz="2000" dirty="0">
              <a:solidFill>
                <a:srgbClr val="000000"/>
              </a:solidFill>
              <a:latin typeface="Sniglet"/>
            </a:endParaRPr>
          </a:p>
        </p:txBody>
      </p:sp>
      <p:sp>
        <p:nvSpPr>
          <p:cNvPr id="27" name="TextBox 27"/>
          <p:cNvSpPr txBox="1"/>
          <p:nvPr/>
        </p:nvSpPr>
        <p:spPr>
          <a:xfrm>
            <a:off x="13217672" y="6495582"/>
            <a:ext cx="3403993" cy="2215991"/>
          </a:xfrm>
          <a:prstGeom prst="rect">
            <a:avLst/>
          </a:prstGeom>
        </p:spPr>
        <p:txBody>
          <a:bodyPr wrap="square" lIns="0" tIns="0" rIns="0" bIns="0" rtlCol="0" anchor="t">
            <a:spAutoFit/>
          </a:bodyPr>
          <a:lstStyle/>
          <a:p>
            <a:pPr algn="ctr"/>
            <a:r>
              <a:rPr lang="en-US" sz="2400" dirty="0">
                <a:latin typeface="Arial" panose="020B0604020202020204" pitchFamily="34" charset="0"/>
                <a:cs typeface="Arial" panose="020B0604020202020204" pitchFamily="34" charset="0"/>
              </a:rPr>
              <a:t>Security cameras equipped with hand gesture recognition can identify suspicious or unauthorized movements.</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grpSp>
        <p:nvGrpSpPr>
          <p:cNvPr id="29" name="Group 29"/>
          <p:cNvGrpSpPr/>
          <p:nvPr/>
        </p:nvGrpSpPr>
        <p:grpSpPr>
          <a:xfrm>
            <a:off x="458831" y="5754629"/>
            <a:ext cx="4340185" cy="4210957"/>
            <a:chOff x="0" y="0"/>
            <a:chExt cx="1350366" cy="1310159"/>
          </a:xfrm>
        </p:grpSpPr>
        <p:sp>
          <p:nvSpPr>
            <p:cNvPr id="30" name="Freeform 30"/>
            <p:cNvSpPr/>
            <p:nvPr/>
          </p:nvSpPr>
          <p:spPr>
            <a:xfrm>
              <a:off x="0" y="0"/>
              <a:ext cx="1350366" cy="1310159"/>
            </a:xfrm>
            <a:custGeom>
              <a:avLst/>
              <a:gdLst/>
              <a:ahLst/>
              <a:cxnLst/>
              <a:rect l="l" t="t" r="r" b="b"/>
              <a:pathLst>
                <a:path w="1350366" h="1310159">
                  <a:moveTo>
                    <a:pt x="90973" y="0"/>
                  </a:moveTo>
                  <a:lnTo>
                    <a:pt x="1259393" y="0"/>
                  </a:lnTo>
                  <a:cubicBezTo>
                    <a:pt x="1283520" y="0"/>
                    <a:pt x="1306660" y="9585"/>
                    <a:pt x="1323720" y="26645"/>
                  </a:cubicBezTo>
                  <a:cubicBezTo>
                    <a:pt x="1340781" y="43706"/>
                    <a:pt x="1350366" y="66845"/>
                    <a:pt x="1350366" y="90973"/>
                  </a:cubicBezTo>
                  <a:lnTo>
                    <a:pt x="1350366" y="1219186"/>
                  </a:lnTo>
                  <a:cubicBezTo>
                    <a:pt x="1350366" y="1243314"/>
                    <a:pt x="1340781" y="1266453"/>
                    <a:pt x="1323720" y="1283514"/>
                  </a:cubicBezTo>
                  <a:cubicBezTo>
                    <a:pt x="1306660" y="1300574"/>
                    <a:pt x="1283520" y="1310159"/>
                    <a:pt x="1259393" y="1310159"/>
                  </a:cubicBezTo>
                  <a:lnTo>
                    <a:pt x="90973" y="1310159"/>
                  </a:lnTo>
                  <a:cubicBezTo>
                    <a:pt x="66845" y="1310159"/>
                    <a:pt x="43706" y="1300574"/>
                    <a:pt x="26645" y="1283514"/>
                  </a:cubicBezTo>
                  <a:cubicBezTo>
                    <a:pt x="9585" y="1266453"/>
                    <a:pt x="0" y="1243314"/>
                    <a:pt x="0" y="1219186"/>
                  </a:cubicBezTo>
                  <a:lnTo>
                    <a:pt x="0" y="90973"/>
                  </a:lnTo>
                  <a:cubicBezTo>
                    <a:pt x="0" y="66845"/>
                    <a:pt x="9585" y="43706"/>
                    <a:pt x="26645" y="26645"/>
                  </a:cubicBezTo>
                  <a:cubicBezTo>
                    <a:pt x="43706" y="9585"/>
                    <a:pt x="66845" y="0"/>
                    <a:pt x="90973" y="0"/>
                  </a:cubicBezTo>
                  <a:close/>
                </a:path>
              </a:pathLst>
            </a:custGeom>
            <a:solidFill>
              <a:srgbClr val="FFFFFF"/>
            </a:solidFill>
            <a:ln w="38100" cap="rnd">
              <a:solidFill>
                <a:srgbClr val="28B1B0"/>
              </a:solidFill>
              <a:prstDash val="solid"/>
              <a:round/>
            </a:ln>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32" name="TextBox 32"/>
          <p:cNvSpPr txBox="1"/>
          <p:nvPr/>
        </p:nvSpPr>
        <p:spPr>
          <a:xfrm>
            <a:off x="776232" y="6595228"/>
            <a:ext cx="3486370" cy="3350917"/>
          </a:xfrm>
          <a:prstGeom prst="rect">
            <a:avLst/>
          </a:prstGeom>
        </p:spPr>
        <p:txBody>
          <a:bodyPr lIns="0" tIns="0" rIns="0" bIns="0" rtlCol="0" anchor="t">
            <a:spAutoFit/>
          </a:bodyPr>
          <a:lstStyle/>
          <a:p>
            <a:pPr algn="ctr">
              <a:lnSpc>
                <a:spcPts val="2600"/>
              </a:lnSpc>
            </a:pPr>
            <a:r>
              <a:rPr lang="en-US" sz="2800" dirty="0"/>
              <a:t>Wearable Integration: Integrating the system with wearables, such as smart glasses, to enable communication while moving about. Imagine having glasses that can instantly translate sign language for you</a:t>
            </a:r>
          </a:p>
          <a:p>
            <a:pPr algn="ctr">
              <a:lnSpc>
                <a:spcPts val="2600"/>
              </a:lnSpc>
            </a:pPr>
            <a:r>
              <a:rPr lang="en-US" sz="2800" dirty="0" smtClean="0">
                <a:solidFill>
                  <a:srgbClr val="000000"/>
                </a:solidFill>
                <a:latin typeface="Sniglet"/>
              </a:rPr>
              <a:t>.</a:t>
            </a:r>
            <a:endParaRPr lang="en-US" sz="2800" dirty="0">
              <a:solidFill>
                <a:srgbClr val="000000"/>
              </a:solidFill>
              <a:latin typeface="Sniglet"/>
            </a:endParaRPr>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66" y="2820065"/>
            <a:ext cx="4606113" cy="25871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CFF"/>
        </a:solidFill>
        <a:effectLst/>
      </p:bgPr>
    </p:bg>
    <p:spTree>
      <p:nvGrpSpPr>
        <p:cNvPr id="1" name=""/>
        <p:cNvGrpSpPr/>
        <p:nvPr/>
      </p:nvGrpSpPr>
      <p:grpSpPr>
        <a:xfrm>
          <a:off x="0" y="0"/>
          <a:ext cx="0" cy="0"/>
          <a:chOff x="0" y="0"/>
          <a:chExt cx="0" cy="0"/>
        </a:xfrm>
      </p:grpSpPr>
      <p:sp>
        <p:nvSpPr>
          <p:cNvPr id="80" name="Rectangle 79"/>
          <p:cNvSpPr/>
          <p:nvPr/>
        </p:nvSpPr>
        <p:spPr>
          <a:xfrm>
            <a:off x="3581400" y="342900"/>
            <a:ext cx="9525000" cy="7620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AI VIRTUAL BOARD</a:t>
            </a:r>
          </a:p>
          <a:p>
            <a:pPr algn="ctr"/>
            <a:endParaRPr lang="en-US" dirty="0"/>
          </a:p>
        </p:txBody>
      </p:sp>
      <p:pic>
        <p:nvPicPr>
          <p:cNvPr id="82" name="Picture 81"/>
          <p:cNvPicPr>
            <a:picLocks noChangeAspect="1"/>
          </p:cNvPicPr>
          <p:nvPr/>
        </p:nvPicPr>
        <p:blipFill rotWithShape="1">
          <a:blip r:embed="rId2"/>
          <a:srcRect l="1758" t="17708" r="42605" b="16667"/>
          <a:stretch/>
        </p:blipFill>
        <p:spPr>
          <a:xfrm>
            <a:off x="8686799" y="2857500"/>
            <a:ext cx="8847667" cy="5867400"/>
          </a:xfrm>
          <a:prstGeom prst="rect">
            <a:avLst/>
          </a:prstGeom>
        </p:spPr>
      </p:pic>
      <p:sp>
        <p:nvSpPr>
          <p:cNvPr id="83" name="Rectangle 82"/>
          <p:cNvSpPr/>
          <p:nvPr/>
        </p:nvSpPr>
        <p:spPr>
          <a:xfrm>
            <a:off x="457200" y="1409700"/>
            <a:ext cx="7620000" cy="8382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just">
              <a:buFont typeface="+mj-lt"/>
              <a:buAutoNum type="arabicPeriod"/>
            </a:pPr>
            <a:r>
              <a:rPr lang="en-US" sz="3200" dirty="0" err="1" smtClean="0">
                <a:solidFill>
                  <a:schemeClr val="tx1"/>
                </a:solidFill>
                <a:latin typeface="Arial" panose="020B0604020202020204" pitchFamily="34" charset="0"/>
                <a:cs typeface="Arial" panose="020B0604020202020204" pitchFamily="34" charset="0"/>
              </a:rPr>
              <a:t>bpoints</a:t>
            </a:r>
            <a:r>
              <a:rPr lang="en-US" sz="3200" dirty="0" smtClean="0">
                <a:solidFill>
                  <a:schemeClr val="tx1"/>
                </a:solidFill>
                <a:latin typeface="Arial" panose="020B0604020202020204" pitchFamily="34" charset="0"/>
                <a:cs typeface="Arial" panose="020B0604020202020204" pitchFamily="34" charset="0"/>
              </a:rPr>
              <a:t> = [</a:t>
            </a:r>
            <a:r>
              <a:rPr lang="en-US" sz="3200" dirty="0" err="1" smtClean="0">
                <a:solidFill>
                  <a:schemeClr val="tx1"/>
                </a:solidFill>
                <a:latin typeface="Arial" panose="020B0604020202020204" pitchFamily="34" charset="0"/>
                <a:cs typeface="Arial" panose="020B0604020202020204" pitchFamily="34" charset="0"/>
              </a:rPr>
              <a:t>deque</a:t>
            </a:r>
            <a:r>
              <a:rPr lang="en-US" sz="3200" dirty="0" smtClean="0">
                <a:solidFill>
                  <a:schemeClr val="tx1"/>
                </a:solidFill>
                <a:latin typeface="Arial" panose="020B0604020202020204" pitchFamily="34" charset="0"/>
                <a:cs typeface="Arial" panose="020B0604020202020204" pitchFamily="34" charset="0"/>
              </a:rPr>
              <a:t>(</a:t>
            </a:r>
            <a:r>
              <a:rPr lang="en-US" sz="3200" dirty="0" err="1" smtClean="0">
                <a:solidFill>
                  <a:schemeClr val="tx1"/>
                </a:solidFill>
                <a:latin typeface="Arial" panose="020B0604020202020204" pitchFamily="34" charset="0"/>
                <a:cs typeface="Arial" panose="020B0604020202020204" pitchFamily="34" charset="0"/>
              </a:rPr>
              <a:t>maxlen</a:t>
            </a:r>
            <a:r>
              <a:rPr lang="en-US" sz="3200" dirty="0" smtClean="0">
                <a:solidFill>
                  <a:schemeClr val="tx1"/>
                </a:solidFill>
                <a:latin typeface="Arial" panose="020B0604020202020204" pitchFamily="34" charset="0"/>
                <a:cs typeface="Arial" panose="020B0604020202020204" pitchFamily="34" charset="0"/>
              </a:rPr>
              <a:t>=1024)]</a:t>
            </a:r>
          </a:p>
          <a:p>
            <a:pPr marL="514350" indent="-514350" algn="just">
              <a:buFont typeface="+mj-lt"/>
              <a:buAutoNum type="arabicPeriod"/>
            </a:pPr>
            <a:r>
              <a:rPr lang="en-US" sz="3200" dirty="0" err="1" smtClean="0">
                <a:solidFill>
                  <a:schemeClr val="tx1"/>
                </a:solidFill>
                <a:latin typeface="Arial" panose="020B0604020202020204" pitchFamily="34" charset="0"/>
                <a:cs typeface="Arial" panose="020B0604020202020204" pitchFamily="34" charset="0"/>
              </a:rPr>
              <a:t>blue_index</a:t>
            </a:r>
            <a:r>
              <a:rPr lang="en-US" sz="3200" dirty="0" smtClean="0">
                <a:solidFill>
                  <a:schemeClr val="tx1"/>
                </a:solidFill>
                <a:latin typeface="Arial" panose="020B0604020202020204" pitchFamily="34" charset="0"/>
                <a:cs typeface="Arial" panose="020B0604020202020204" pitchFamily="34" charset="0"/>
              </a:rPr>
              <a:t> </a:t>
            </a:r>
            <a:r>
              <a:rPr lang="en-US" sz="3200" dirty="0">
                <a:solidFill>
                  <a:schemeClr val="tx1"/>
                </a:solidFill>
                <a:latin typeface="Arial" panose="020B0604020202020204" pitchFamily="34" charset="0"/>
                <a:cs typeface="Arial" panose="020B0604020202020204" pitchFamily="34" charset="0"/>
              </a:rPr>
              <a:t>= 0</a:t>
            </a:r>
          </a:p>
          <a:p>
            <a:pPr marL="514350" indent="-514350" algn="just">
              <a:buFont typeface="+mj-lt"/>
              <a:buAutoNum type="arabicPeriod"/>
            </a:pPr>
            <a:r>
              <a:rPr lang="en-US" sz="3200" dirty="0" err="1">
                <a:solidFill>
                  <a:schemeClr val="tx1"/>
                </a:solidFill>
                <a:latin typeface="Arial" panose="020B0604020202020204" pitchFamily="34" charset="0"/>
                <a:cs typeface="Arial" panose="020B0604020202020204" pitchFamily="34" charset="0"/>
              </a:rPr>
              <a:t>paintWindow</a:t>
            </a:r>
            <a:r>
              <a:rPr lang="en-US" sz="3200" dirty="0">
                <a:solidFill>
                  <a:schemeClr val="tx1"/>
                </a:solidFill>
                <a:latin typeface="Arial" panose="020B0604020202020204" pitchFamily="34" charset="0"/>
                <a:cs typeface="Arial" panose="020B0604020202020204" pitchFamily="34" charset="0"/>
              </a:rPr>
              <a:t> = </a:t>
            </a:r>
            <a:r>
              <a:rPr lang="en-US" sz="3200" dirty="0" err="1">
                <a:solidFill>
                  <a:schemeClr val="tx1"/>
                </a:solidFill>
                <a:latin typeface="Arial" panose="020B0604020202020204" pitchFamily="34" charset="0"/>
                <a:cs typeface="Arial" panose="020B0604020202020204" pitchFamily="34" charset="0"/>
              </a:rPr>
              <a:t>np.zeros</a:t>
            </a:r>
            <a:r>
              <a:rPr lang="en-US" sz="3200" dirty="0">
                <a:solidFill>
                  <a:schemeClr val="tx1"/>
                </a:solidFill>
                <a:latin typeface="Arial" panose="020B0604020202020204" pitchFamily="34" charset="0"/>
                <a:cs typeface="Arial" panose="020B0604020202020204" pitchFamily="34" charset="0"/>
              </a:rPr>
              <a:t>((471,636,3)) + 255</a:t>
            </a:r>
          </a:p>
          <a:p>
            <a:pPr marL="514350" indent="-514350" algn="just">
              <a:buFont typeface="+mj-lt"/>
              <a:buAutoNum type="arabicPeriod"/>
            </a:pPr>
            <a:r>
              <a:rPr lang="en-US" sz="3200" dirty="0" err="1">
                <a:solidFill>
                  <a:schemeClr val="tx1"/>
                </a:solidFill>
                <a:latin typeface="Arial" panose="020B0604020202020204" pitchFamily="34" charset="0"/>
                <a:cs typeface="Arial" panose="020B0604020202020204" pitchFamily="34" charset="0"/>
              </a:rPr>
              <a:t>paintWindow</a:t>
            </a:r>
            <a:r>
              <a:rPr lang="en-US" sz="3200" dirty="0">
                <a:solidFill>
                  <a:schemeClr val="tx1"/>
                </a:solidFill>
                <a:latin typeface="Arial" panose="020B0604020202020204" pitchFamily="34" charset="0"/>
                <a:cs typeface="Arial" panose="020B0604020202020204" pitchFamily="34" charset="0"/>
              </a:rPr>
              <a:t> = cv2.rectangle(</a:t>
            </a:r>
            <a:r>
              <a:rPr lang="en-US" sz="3200" dirty="0" err="1">
                <a:solidFill>
                  <a:schemeClr val="tx1"/>
                </a:solidFill>
                <a:latin typeface="Arial" panose="020B0604020202020204" pitchFamily="34" charset="0"/>
                <a:cs typeface="Arial" panose="020B0604020202020204" pitchFamily="34" charset="0"/>
              </a:rPr>
              <a:t>paintWindow</a:t>
            </a:r>
            <a:r>
              <a:rPr lang="en-US" sz="3200" dirty="0">
                <a:solidFill>
                  <a:schemeClr val="tx1"/>
                </a:solidFill>
                <a:latin typeface="Arial" panose="020B0604020202020204" pitchFamily="34" charset="0"/>
                <a:cs typeface="Arial" panose="020B0604020202020204" pitchFamily="34" charset="0"/>
              </a:rPr>
              <a:t>, (40,1), (140,65), (0,0,0), 2)</a:t>
            </a:r>
          </a:p>
          <a:p>
            <a:pPr marL="514350" indent="-514350" algn="just">
              <a:buFont typeface="+mj-lt"/>
              <a:buAutoNum type="arabicPeriod"/>
            </a:pPr>
            <a:r>
              <a:rPr lang="en-US" sz="3200" dirty="0" err="1" smtClean="0">
                <a:solidFill>
                  <a:schemeClr val="tx1"/>
                </a:solidFill>
                <a:latin typeface="Arial" panose="020B0604020202020204" pitchFamily="34" charset="0"/>
                <a:cs typeface="Arial" panose="020B0604020202020204" pitchFamily="34" charset="0"/>
              </a:rPr>
              <a:t>framergb</a:t>
            </a:r>
            <a:r>
              <a:rPr lang="en-US" sz="3200" dirty="0" smtClean="0">
                <a:solidFill>
                  <a:schemeClr val="tx1"/>
                </a:solidFill>
                <a:latin typeface="Arial" panose="020B0604020202020204" pitchFamily="34" charset="0"/>
                <a:cs typeface="Arial" panose="020B0604020202020204" pitchFamily="34" charset="0"/>
              </a:rPr>
              <a:t> </a:t>
            </a:r>
            <a:r>
              <a:rPr lang="en-US" sz="3200" dirty="0">
                <a:solidFill>
                  <a:schemeClr val="tx1"/>
                </a:solidFill>
                <a:latin typeface="Arial" panose="020B0604020202020204" pitchFamily="34" charset="0"/>
                <a:cs typeface="Arial" panose="020B0604020202020204" pitchFamily="34" charset="0"/>
              </a:rPr>
              <a:t>= cv2.cvtColor(frame, cv2.COLOR_BGR2RGB)</a:t>
            </a:r>
          </a:p>
          <a:p>
            <a:pPr marL="514350" indent="-514350" algn="just">
              <a:buFont typeface="+mj-lt"/>
              <a:buAutoNum type="arabicPeriod"/>
            </a:pPr>
            <a:r>
              <a:rPr lang="en-US" sz="3200" dirty="0" err="1">
                <a:solidFill>
                  <a:schemeClr val="tx1"/>
                </a:solidFill>
                <a:latin typeface="Arial" panose="020B0604020202020204" pitchFamily="34" charset="0"/>
                <a:cs typeface="Arial" panose="020B0604020202020204" pitchFamily="34" charset="0"/>
              </a:rPr>
              <a:t>lmx</a:t>
            </a:r>
            <a:r>
              <a:rPr lang="en-US" sz="3200" dirty="0">
                <a:solidFill>
                  <a:schemeClr val="tx1"/>
                </a:solidFill>
                <a:latin typeface="Arial" panose="020B0604020202020204" pitchFamily="34" charset="0"/>
                <a:cs typeface="Arial" panose="020B0604020202020204" pitchFamily="34" charset="0"/>
              </a:rPr>
              <a:t> = </a:t>
            </a:r>
            <a:r>
              <a:rPr lang="en-US" sz="3200" dirty="0" err="1">
                <a:solidFill>
                  <a:schemeClr val="tx1"/>
                </a:solidFill>
                <a:latin typeface="Arial" panose="020B0604020202020204" pitchFamily="34" charset="0"/>
                <a:cs typeface="Arial" panose="020B0604020202020204" pitchFamily="34" charset="0"/>
              </a:rPr>
              <a:t>int</a:t>
            </a:r>
            <a:r>
              <a:rPr lang="en-US" sz="3200" dirty="0">
                <a:solidFill>
                  <a:schemeClr val="tx1"/>
                </a:solidFill>
                <a:latin typeface="Arial" panose="020B0604020202020204" pitchFamily="34" charset="0"/>
                <a:cs typeface="Arial" panose="020B0604020202020204" pitchFamily="34" charset="0"/>
              </a:rPr>
              <a:t>(</a:t>
            </a:r>
            <a:r>
              <a:rPr lang="en-US" sz="3200" dirty="0" err="1">
                <a:solidFill>
                  <a:schemeClr val="tx1"/>
                </a:solidFill>
                <a:latin typeface="Arial" panose="020B0604020202020204" pitchFamily="34" charset="0"/>
                <a:cs typeface="Arial" panose="020B0604020202020204" pitchFamily="34" charset="0"/>
              </a:rPr>
              <a:t>lm.x</a:t>
            </a:r>
            <a:r>
              <a:rPr lang="en-US" sz="3200" dirty="0">
                <a:solidFill>
                  <a:schemeClr val="tx1"/>
                </a:solidFill>
                <a:latin typeface="Arial" panose="020B0604020202020204" pitchFamily="34" charset="0"/>
                <a:cs typeface="Arial" panose="020B0604020202020204" pitchFamily="34" charset="0"/>
              </a:rPr>
              <a:t> * 640)</a:t>
            </a:r>
          </a:p>
          <a:p>
            <a:pPr marL="514350" indent="-514350" algn="just">
              <a:buFont typeface="+mj-lt"/>
              <a:buAutoNum type="arabicPeriod"/>
            </a:pPr>
            <a:r>
              <a:rPr lang="en-US" sz="3200" dirty="0" err="1" smtClean="0">
                <a:solidFill>
                  <a:schemeClr val="tx1"/>
                </a:solidFill>
                <a:latin typeface="Arial" panose="020B0604020202020204" pitchFamily="34" charset="0"/>
                <a:cs typeface="Arial" panose="020B0604020202020204" pitchFamily="34" charset="0"/>
              </a:rPr>
              <a:t>lmy</a:t>
            </a:r>
            <a:r>
              <a:rPr lang="en-US" sz="3200" dirty="0" smtClean="0">
                <a:solidFill>
                  <a:schemeClr val="tx1"/>
                </a:solidFill>
                <a:latin typeface="Arial" panose="020B0604020202020204" pitchFamily="34" charset="0"/>
                <a:cs typeface="Arial" panose="020B0604020202020204" pitchFamily="34" charset="0"/>
              </a:rPr>
              <a:t> </a:t>
            </a:r>
            <a:r>
              <a:rPr lang="en-US" sz="3200" dirty="0">
                <a:solidFill>
                  <a:schemeClr val="tx1"/>
                </a:solidFill>
                <a:latin typeface="Arial" panose="020B0604020202020204" pitchFamily="34" charset="0"/>
                <a:cs typeface="Arial" panose="020B0604020202020204" pitchFamily="34" charset="0"/>
              </a:rPr>
              <a:t>= </a:t>
            </a:r>
            <a:r>
              <a:rPr lang="en-US" sz="3200" dirty="0" err="1">
                <a:solidFill>
                  <a:schemeClr val="tx1"/>
                </a:solidFill>
                <a:latin typeface="Arial" panose="020B0604020202020204" pitchFamily="34" charset="0"/>
                <a:cs typeface="Arial" panose="020B0604020202020204" pitchFamily="34" charset="0"/>
              </a:rPr>
              <a:t>int</a:t>
            </a:r>
            <a:r>
              <a:rPr lang="en-US" sz="3200" dirty="0">
                <a:solidFill>
                  <a:schemeClr val="tx1"/>
                </a:solidFill>
                <a:latin typeface="Arial" panose="020B0604020202020204" pitchFamily="34" charset="0"/>
                <a:cs typeface="Arial" panose="020B0604020202020204" pitchFamily="34" charset="0"/>
              </a:rPr>
              <a:t>(</a:t>
            </a:r>
            <a:r>
              <a:rPr lang="en-US" sz="3200" dirty="0" err="1">
                <a:solidFill>
                  <a:schemeClr val="tx1"/>
                </a:solidFill>
                <a:latin typeface="Arial" panose="020B0604020202020204" pitchFamily="34" charset="0"/>
                <a:cs typeface="Arial" panose="020B0604020202020204" pitchFamily="34" charset="0"/>
              </a:rPr>
              <a:t>lm.y</a:t>
            </a:r>
            <a:r>
              <a:rPr lang="en-US" sz="3200" dirty="0">
                <a:solidFill>
                  <a:schemeClr val="tx1"/>
                </a:solidFill>
                <a:latin typeface="Arial" panose="020B0604020202020204" pitchFamily="34" charset="0"/>
                <a:cs typeface="Arial" panose="020B0604020202020204" pitchFamily="34" charset="0"/>
              </a:rPr>
              <a:t> * 480</a:t>
            </a:r>
          </a:p>
          <a:p>
            <a:pPr algn="just"/>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TotalTime>
  <Words>925</Words>
  <Application>Microsoft Office PowerPoint</Application>
  <PresentationFormat>Custom</PresentationFormat>
  <Paragraphs>56</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Chewy</vt:lpstr>
      <vt:lpstr>Calibri</vt:lpstr>
      <vt:lpstr>Sniglet</vt:lpstr>
      <vt:lpstr>Segoe UI Historic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Fun Cute Math Subject Lesson Plan Presentation</dc:title>
  <dc:creator>user</dc:creator>
  <cp:lastModifiedBy>user</cp:lastModifiedBy>
  <cp:revision>25</cp:revision>
  <dcterms:created xsi:type="dcterms:W3CDTF">2006-08-16T00:00:00Z</dcterms:created>
  <dcterms:modified xsi:type="dcterms:W3CDTF">2023-09-26T04:32:02Z</dcterms:modified>
  <dc:identifier>DAFvFPOYTCw</dc:identifier>
</cp:coreProperties>
</file>